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75" r:id="rId3"/>
    <p:sldId id="278" r:id="rId4"/>
    <p:sldId id="258" r:id="rId5"/>
    <p:sldId id="283" r:id="rId6"/>
    <p:sldId id="273" r:id="rId7"/>
    <p:sldId id="280" r:id="rId8"/>
    <p:sldId id="277" r:id="rId9"/>
    <p:sldId id="261" r:id="rId10"/>
    <p:sldId id="266" r:id="rId11"/>
    <p:sldId id="267" r:id="rId12"/>
    <p:sldId id="281" r:id="rId13"/>
    <p:sldId id="285" r:id="rId14"/>
    <p:sldId id="264" r:id="rId15"/>
    <p:sldId id="282" r:id="rId16"/>
    <p:sldId id="284" r:id="rId17"/>
    <p:sldId id="276" r:id="rId18"/>
    <p:sldId id="262" r:id="rId19"/>
    <p:sldId id="271" r:id="rId20"/>
    <p:sldId id="274" r:id="rId21"/>
  </p:sldIdLst>
  <p:sldSz cx="12192000" cy="6858000"/>
  <p:notesSz cx="7102475" cy="9037638"/>
  <p:embeddedFontLst>
    <p:embeddedFont>
      <p:font typeface="Albertus Extra Bold" panose="020E0802040304020204" pitchFamily="34" charset="0"/>
      <p:bold r:id="rId22"/>
    </p:embeddedFont>
    <p:embeddedFont>
      <p:font typeface="Aptos" panose="020B0004020202020204" pitchFamily="34" charset="0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6658"/>
    <a:srgbClr val="B57462"/>
    <a:srgbClr val="5D665B"/>
    <a:srgbClr val="BC9D90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653" autoAdjust="0"/>
    <p:restoredTop sz="94660"/>
  </p:normalViewPr>
  <p:slideViewPr>
    <p:cSldViewPr snapToGrid="0">
      <p:cViewPr>
        <p:scale>
          <a:sx n="75" d="100"/>
          <a:sy n="75" d="100"/>
        </p:scale>
        <p:origin x="78" y="-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25" d="100"/>
        <a:sy n="125" d="100"/>
      </p:scale>
      <p:origin x="0" y="-641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69868-E811-B9F6-EE1E-4084E226AE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9901A7-3EEB-F259-9F88-A1DD756FF7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C2276E-A228-7734-C31F-3004A2376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70A3E-8A89-4B59-BD64-1D10F2C9AC7F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E1E5D4-1B04-CA29-6CE8-D1633BBC6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37ECE1-D2CA-C013-3661-31CDCBFF4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B67C5-DADF-4E20-84BD-99D544567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546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64085-E004-CAA8-1F2B-D1C933C41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F55006-E84D-B343-38BE-54B322B519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22CB7D-C3B2-FDEE-4C43-B35EFAE81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70A3E-8A89-4B59-BD64-1D10F2C9AC7F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2D4DC7-47B2-CCBC-4C5F-170D12B55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C691E3-52B4-11E6-F678-20EBFC109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B67C5-DADF-4E20-84BD-99D544567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904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8D95E3-96C7-248F-5BCD-7CE6DFC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6E85FE-256B-0D82-8FEC-E3BFFB82B6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5C8067-BCF0-FF45-B1E6-065AC5A24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70A3E-8A89-4B59-BD64-1D10F2C9AC7F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A5444-268F-1DBF-703D-49E5E02A1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1A479-75DB-975F-94DC-1CE7FD83C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B67C5-DADF-4E20-84BD-99D544567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241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406A1-DD06-6BAC-0CF9-C11CE0905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DF629-261D-F7B7-8C94-BC6C96A5BA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9DD920-7A27-0ED1-D8C0-E94CEF0E7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70A3E-8A89-4B59-BD64-1D10F2C9AC7F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6C8AB-C878-7BE3-5BC7-8DA5381DB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F8CF3F-2A2F-0CA8-06D8-C22D2E0C6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B67C5-DADF-4E20-84BD-99D544567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13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1069B-216A-ADB0-7FCE-350A4174F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D4DD7-2ADB-1B16-E7FD-7DA84B989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500098-09ED-3D57-38FD-DBE0BDC29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70A3E-8A89-4B59-BD64-1D10F2C9AC7F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7A0EC-0C10-AA12-8982-298CC4D6E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C50AB7-E256-88D4-F644-A9708DC6A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B67C5-DADF-4E20-84BD-99D544567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755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D30F3-FF44-46FE-F930-229E7ED42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CE7CC3-E607-0F46-2756-9760422BF8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7CEBA7-B0B5-39DE-EDDB-2AB5A267C1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233AF4-E1DC-2B39-F40E-0C8A072DF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70A3E-8A89-4B59-BD64-1D10F2C9AC7F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9716EF-9D7E-9A1F-E425-546899793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6A1F5D-EFF6-3232-6C22-88334964C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B67C5-DADF-4E20-84BD-99D544567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465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D41D2-114B-FD0A-4417-35354E764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D1DD8-B427-A499-7ABC-E75D79F2F1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B1738C-BE3F-5A3F-4BCA-065C86E3AE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01C221-23E6-2270-6121-328C2D98EF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E2E9DC-6F7B-4500-D72F-991FF5ED5A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CFBB07-F624-AA68-9748-B6CB0775A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70A3E-8A89-4B59-BD64-1D10F2C9AC7F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1F53DC-31BC-FE77-68C7-343289AC6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1468A5-F8C7-6EE0-DC54-A2D748746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B67C5-DADF-4E20-84BD-99D544567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283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60B76-F35C-E9B3-A0BB-F0855F64A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F2C451-F214-BC67-0E26-C9B9768E7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70A3E-8A89-4B59-BD64-1D10F2C9AC7F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68D70B-5D20-B62A-7949-0453AC145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92012A-550E-4749-6B17-C72B67F24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B67C5-DADF-4E20-84BD-99D544567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728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DA4976-D691-F43B-353C-9145BC3C0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70A3E-8A89-4B59-BD64-1D10F2C9AC7F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F139B2-A64B-5D69-EDA7-5D5BD3BD4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CDE0CD-8202-7940-4639-1BF6735CA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B67C5-DADF-4E20-84BD-99D544567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018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09D9B-BAE1-0173-AEBE-C46DB936E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D4BE6D-66D3-7A82-FF03-0D52139E8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F44BCB-26DC-3BB8-0D9D-42B812DB19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490B16-D1E1-C7BB-ED02-2D51A92E5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70A3E-8A89-4B59-BD64-1D10F2C9AC7F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47B826-A62B-4720-AE8D-DCF4C896E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F446DA-FD00-CB2C-D599-7F6611803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B67C5-DADF-4E20-84BD-99D544567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2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DCCCF-A0CD-D1B9-A1E5-46E232DF9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2BAAD1-E5A7-0B1C-9D19-810A5EE39E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C9DA51-41EE-B94A-F08C-18463EB873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949C0F-3A94-B212-BFCF-A3497AD61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70A3E-8A89-4B59-BD64-1D10F2C9AC7F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9B6351-68C4-62C4-9F61-7E4E1C832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AC25DE-97BD-D7C5-B5BD-C4D74B55D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B67C5-DADF-4E20-84BD-99D544567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969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3110E3-F0A2-3538-DC6D-5B735E7CA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B72FA0-A862-EA68-ADE2-E24D35225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6B661-A29B-02F8-3A4A-A1866855BF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70A3E-8A89-4B59-BD64-1D10F2C9AC7F}" type="datetimeFigureOut">
              <a:rPr lang="en-US" smtClean="0"/>
              <a:t>6/19/2025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2D6771-529C-4445-C261-6FA69CEEF1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ED5FF-C2A2-2A9E-C82E-C72BF41E57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B67C5-DADF-4E20-84BD-99D544567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573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9B8F57A-3324-5CCC-871A-EB6D400297E2}"/>
              </a:ext>
            </a:extLst>
          </p:cNvPr>
          <p:cNvSpPr/>
          <p:nvPr/>
        </p:nvSpPr>
        <p:spPr>
          <a:xfrm>
            <a:off x="0" y="94488"/>
            <a:ext cx="12192000" cy="6858000"/>
          </a:xfrm>
          <a:prstGeom prst="rect">
            <a:avLst/>
          </a:prstGeom>
          <a:solidFill>
            <a:srgbClr val="BC9D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person holding a cup of coffee&#10;&#10;Description automatically generated">
            <a:extLst>
              <a:ext uri="{FF2B5EF4-FFF2-40B4-BE49-F238E27FC236}">
                <a16:creationId xmlns:a16="http://schemas.microsoft.com/office/drawing/2014/main" id="{1A66AE11-E77C-A0C0-2490-454D01568F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6" t="23111" b="7556"/>
          <a:stretch/>
        </p:blipFill>
        <p:spPr>
          <a:xfrm>
            <a:off x="6952128" y="304800"/>
            <a:ext cx="5002307" cy="60844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FFB2404-A356-CB4D-F3AB-C863CE10F591}"/>
              </a:ext>
            </a:extLst>
          </p:cNvPr>
          <p:cNvSpPr txBox="1"/>
          <p:nvPr/>
        </p:nvSpPr>
        <p:spPr>
          <a:xfrm>
            <a:off x="888179" y="6407517"/>
            <a:ext cx="11449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Worldwide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Fertility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en-US" sz="17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™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  •  March 22-28, 2026  • 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Fertility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en-US" sz="17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™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Centers of America 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 www.fertilitycare.org</a:t>
            </a:r>
            <a:endParaRPr lang="en-US" sz="17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F92B3A-A43F-B6AA-2111-68B454E392F5}"/>
              </a:ext>
            </a:extLst>
          </p:cNvPr>
          <p:cNvSpPr txBox="1"/>
          <p:nvPr/>
        </p:nvSpPr>
        <p:spPr>
          <a:xfrm>
            <a:off x="0" y="1783986"/>
            <a:ext cx="695212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</a:t>
            </a:r>
            <a:r>
              <a:rPr lang="en-US" sz="4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CREIGHTON MODEL </a:t>
            </a:r>
            <a:r>
              <a:rPr lang="en-US" sz="4400" b="1" dirty="0">
                <a:solidFill>
                  <a:schemeClr val="bg1"/>
                </a:solidFill>
                <a:effectLst/>
                <a:latin typeface="Albertus Extra Bold" panose="020E08020403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Fertility</a:t>
            </a:r>
            <a:r>
              <a:rPr lang="en-US" sz="51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Care</a:t>
            </a:r>
            <a:r>
              <a:rPr lang="en-US" sz="400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TM</a:t>
            </a:r>
            <a:r>
              <a:rPr lang="en-US" sz="5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chemeClr val="bg1"/>
                </a:solidFill>
                <a:effectLst/>
                <a:latin typeface="Albertus Extra Bold" panose="020E0802040304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System</a:t>
            </a:r>
            <a:endParaRPr lang="en-US" sz="4800" b="1" dirty="0">
              <a:solidFill>
                <a:schemeClr val="bg1"/>
              </a:solidFill>
              <a:latin typeface="Albertus Extra Bold" panose="020E0802040304020204" pitchFamily="34" charset="0"/>
              <a:cs typeface="Arial" panose="020B0604020202020204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287552A-93F1-9C11-DA02-70FC73151A52}"/>
              </a:ext>
            </a:extLst>
          </p:cNvPr>
          <p:cNvCxnSpPr>
            <a:cxnSpLocks/>
          </p:cNvCxnSpPr>
          <p:nvPr/>
        </p:nvCxnSpPr>
        <p:spPr>
          <a:xfrm>
            <a:off x="0" y="304800"/>
            <a:ext cx="12192000" cy="0"/>
          </a:xfrm>
          <a:prstGeom prst="line">
            <a:avLst/>
          </a:prstGeom>
          <a:ln w="73025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C615CD9-4AB2-DF7F-756A-A39E446197FA}"/>
              </a:ext>
            </a:extLst>
          </p:cNvPr>
          <p:cNvCxnSpPr>
            <a:cxnSpLocks/>
          </p:cNvCxnSpPr>
          <p:nvPr/>
        </p:nvCxnSpPr>
        <p:spPr>
          <a:xfrm>
            <a:off x="0" y="6354644"/>
            <a:ext cx="12192000" cy="0"/>
          </a:xfrm>
          <a:prstGeom prst="line">
            <a:avLst/>
          </a:prstGeom>
          <a:ln w="73025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9F49300-D5FD-5058-2D95-56F921B32B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6" y="6402034"/>
            <a:ext cx="742950" cy="43618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1615F12-CD9A-E52A-C0A0-14EE73CE42C4}"/>
              </a:ext>
            </a:extLst>
          </p:cNvPr>
          <p:cNvGrpSpPr/>
          <p:nvPr/>
        </p:nvGrpSpPr>
        <p:grpSpPr>
          <a:xfrm>
            <a:off x="2777528" y="3523488"/>
            <a:ext cx="5337373" cy="1969698"/>
            <a:chOff x="6105923" y="1292673"/>
            <a:chExt cx="5337373" cy="196969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477A154-BABD-D6FB-FDD2-AF0963B04EB4}"/>
                </a:ext>
              </a:extLst>
            </p:cNvPr>
            <p:cNvSpPr/>
            <p:nvPr/>
          </p:nvSpPr>
          <p:spPr>
            <a:xfrm>
              <a:off x="6210680" y="1396995"/>
              <a:ext cx="5232616" cy="186537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5AFBD9D-2EBB-5C75-1D46-00477A9DCAF8}"/>
                </a:ext>
              </a:extLst>
            </p:cNvPr>
            <p:cNvSpPr/>
            <p:nvPr/>
          </p:nvSpPr>
          <p:spPr>
            <a:xfrm>
              <a:off x="6105923" y="1292673"/>
              <a:ext cx="5232616" cy="18653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6A4F6B9A-63E7-4ADA-AA3A-114B9D9BC8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8" t="19940" r="8184" b="14266"/>
          <a:stretch/>
        </p:blipFill>
        <p:spPr>
          <a:xfrm>
            <a:off x="2882285" y="3627810"/>
            <a:ext cx="5127859" cy="168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719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533CBA0-6ACC-A1EC-9965-E4C3E35890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C9D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>
              <a:lnSpc>
                <a:spcPct val="107000"/>
              </a:lnSpc>
              <a:spcAft>
                <a:spcPts val="800"/>
              </a:spcAft>
            </a:pPr>
            <a:endParaRPr lang="en-US" sz="4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A person and person holding their belly&#10;&#10;Description automatically generated">
            <a:extLst>
              <a:ext uri="{FF2B5EF4-FFF2-40B4-BE49-F238E27FC236}">
                <a16:creationId xmlns:a16="http://schemas.microsoft.com/office/drawing/2014/main" id="{8E14C28C-71D9-9D20-9AD8-A8131DCD14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36" y="483572"/>
            <a:ext cx="4201613" cy="59011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7FDF91-681A-B2A7-4565-E7E799FB8C4F}"/>
              </a:ext>
            </a:extLst>
          </p:cNvPr>
          <p:cNvSpPr txBox="1"/>
          <p:nvPr/>
        </p:nvSpPr>
        <p:spPr>
          <a:xfrm>
            <a:off x="923059" y="6421569"/>
            <a:ext cx="11435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Worldwide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Fertility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™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  •  March 22-28, 2026  • 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Fertility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™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Centers of America 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 www.fertilitycare.org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A4BBDE-E74E-FACB-1ECA-F0944EAE381D}"/>
              </a:ext>
            </a:extLst>
          </p:cNvPr>
          <p:cNvSpPr txBox="1"/>
          <p:nvPr/>
        </p:nvSpPr>
        <p:spPr>
          <a:xfrm>
            <a:off x="5079378" y="713512"/>
            <a:ext cx="63372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most accurate System in the world &amp; it starts with</a:t>
            </a:r>
            <a:r>
              <a:rPr lang="en-US" sz="4000" i="1" dirty="0">
                <a:solidFill>
                  <a:schemeClr val="bg1"/>
                </a:solidFill>
                <a:effectLst/>
              </a:rPr>
              <a:t> </a:t>
            </a:r>
            <a:endParaRPr lang="en-US" sz="4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63452D-06F4-A8AD-C930-6563AAAE4C0E}"/>
              </a:ext>
            </a:extLst>
          </p:cNvPr>
          <p:cNvSpPr txBox="1"/>
          <p:nvPr/>
        </p:nvSpPr>
        <p:spPr>
          <a:xfrm>
            <a:off x="5079378" y="4249155"/>
            <a:ext cx="6772686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CREIGHTON MODEL </a:t>
            </a:r>
            <a:r>
              <a:rPr lang="en-US" sz="3600" b="1" dirty="0">
                <a:solidFill>
                  <a:schemeClr val="bg1"/>
                </a:solidFill>
                <a:effectLst/>
                <a:latin typeface="Albertus Extra Bold" panose="020E08020403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Fertility</a:t>
            </a:r>
            <a:r>
              <a:rPr lang="en-US" sz="41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Care</a:t>
            </a:r>
            <a:r>
              <a:rPr lang="en-US" sz="360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TM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effectLst/>
                <a:latin typeface="Albertus Extra Bold" panose="020E08020403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System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&amp; </a:t>
            </a:r>
            <a:r>
              <a:rPr lang="en-US" sz="3600" b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NaProTECHNOLOGY</a:t>
            </a:r>
            <a:r>
              <a:rPr lang="en-US" sz="3600" kern="10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®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DCA16D9-DA76-7C3C-4C33-4C2C89B3E62A}"/>
              </a:ext>
            </a:extLst>
          </p:cNvPr>
          <p:cNvCxnSpPr>
            <a:cxnSpLocks/>
          </p:cNvCxnSpPr>
          <p:nvPr/>
        </p:nvCxnSpPr>
        <p:spPr>
          <a:xfrm>
            <a:off x="0" y="503355"/>
            <a:ext cx="12192000" cy="0"/>
          </a:xfrm>
          <a:prstGeom prst="line">
            <a:avLst/>
          </a:prstGeom>
          <a:ln w="73025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67284B4-E30F-3B17-1E67-546D689B00B1}"/>
              </a:ext>
            </a:extLst>
          </p:cNvPr>
          <p:cNvCxnSpPr>
            <a:cxnSpLocks/>
          </p:cNvCxnSpPr>
          <p:nvPr/>
        </p:nvCxnSpPr>
        <p:spPr>
          <a:xfrm>
            <a:off x="0" y="6354644"/>
            <a:ext cx="12192000" cy="0"/>
          </a:xfrm>
          <a:prstGeom prst="line">
            <a:avLst/>
          </a:prstGeom>
          <a:ln w="73025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82EEFCB0-533D-66CB-FE1C-5AF2632962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6402034"/>
            <a:ext cx="742950" cy="43618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A8FCDAF-8178-0151-DB62-C43689682FE1}"/>
              </a:ext>
            </a:extLst>
          </p:cNvPr>
          <p:cNvGrpSpPr/>
          <p:nvPr/>
        </p:nvGrpSpPr>
        <p:grpSpPr>
          <a:xfrm>
            <a:off x="4091550" y="2212533"/>
            <a:ext cx="5337373" cy="1969698"/>
            <a:chOff x="6554091" y="3693478"/>
            <a:chExt cx="5337373" cy="196969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E071ACE-068C-9AB9-E84A-7B2262606A8C}"/>
                </a:ext>
              </a:extLst>
            </p:cNvPr>
            <p:cNvGrpSpPr/>
            <p:nvPr/>
          </p:nvGrpSpPr>
          <p:grpSpPr>
            <a:xfrm>
              <a:off x="6554091" y="3693478"/>
              <a:ext cx="5337373" cy="1969698"/>
              <a:chOff x="6105923" y="1292673"/>
              <a:chExt cx="5337373" cy="1969698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A665FDD-0B6E-5103-08A6-4AB4774774CC}"/>
                  </a:ext>
                </a:extLst>
              </p:cNvPr>
              <p:cNvSpPr/>
              <p:nvPr/>
            </p:nvSpPr>
            <p:spPr>
              <a:xfrm>
                <a:off x="6210680" y="1396995"/>
                <a:ext cx="5232616" cy="1865376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8C19B055-2488-D16C-356D-3C2F9D7A379C}"/>
                  </a:ext>
                </a:extLst>
              </p:cNvPr>
              <p:cNvSpPr/>
              <p:nvPr/>
            </p:nvSpPr>
            <p:spPr>
              <a:xfrm>
                <a:off x="6105923" y="1292673"/>
                <a:ext cx="5232616" cy="186537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5" name="Picture 4" descr="A close up of a black background&#10;&#10;Description automatically generated">
              <a:extLst>
                <a:ext uri="{FF2B5EF4-FFF2-40B4-BE49-F238E27FC236}">
                  <a16:creationId xmlns:a16="http://schemas.microsoft.com/office/drawing/2014/main" id="{EFE0C3FC-B703-5C6B-5D54-4C78E2DEA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58" t="19940" r="8184" b="14266"/>
            <a:stretch/>
          </p:blipFill>
          <p:spPr>
            <a:xfrm>
              <a:off x="6640610" y="3806916"/>
              <a:ext cx="5127859" cy="16863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31807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533CBA0-6ACC-A1EC-9965-E4C3E3589086}"/>
              </a:ext>
            </a:extLst>
          </p:cNvPr>
          <p:cNvSpPr/>
          <p:nvPr/>
        </p:nvSpPr>
        <p:spPr>
          <a:xfrm>
            <a:off x="0" y="-67099"/>
            <a:ext cx="12192000" cy="6858000"/>
          </a:xfrm>
          <a:prstGeom prst="rect">
            <a:avLst/>
          </a:prstGeom>
          <a:solidFill>
            <a:srgbClr val="BC9D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>
              <a:lnSpc>
                <a:spcPct val="107000"/>
              </a:lnSpc>
              <a:spcAft>
                <a:spcPts val="800"/>
              </a:spcAft>
            </a:pPr>
            <a:endParaRPr lang="en-US" sz="4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A person standing on a path with trees&#10;&#10;Description automatically generated">
            <a:extLst>
              <a:ext uri="{FF2B5EF4-FFF2-40B4-BE49-F238E27FC236}">
                <a16:creationId xmlns:a16="http://schemas.microsoft.com/office/drawing/2014/main" id="{0F260825-35A6-0C5A-18CA-24125D311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1" t="31340" r="29172" b="12020"/>
          <a:stretch/>
        </p:blipFill>
        <p:spPr>
          <a:xfrm>
            <a:off x="-35566" y="440255"/>
            <a:ext cx="3498441" cy="59295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7FDF91-681A-B2A7-4565-E7E799FB8C4F}"/>
              </a:ext>
            </a:extLst>
          </p:cNvPr>
          <p:cNvSpPr txBox="1"/>
          <p:nvPr/>
        </p:nvSpPr>
        <p:spPr>
          <a:xfrm>
            <a:off x="923059" y="6421569"/>
            <a:ext cx="11435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Worldwide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Fertility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™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  •  March 22-28, 2026  • 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Fertility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™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Centers of America 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 www.fertilitycare.org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63452D-06F4-A8AD-C930-6563AAAE4C0E}"/>
              </a:ext>
            </a:extLst>
          </p:cNvPr>
          <p:cNvSpPr txBox="1"/>
          <p:nvPr/>
        </p:nvSpPr>
        <p:spPr>
          <a:xfrm>
            <a:off x="4185554" y="2075728"/>
            <a:ext cx="7342948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CREIGHTON MODEL </a:t>
            </a:r>
            <a:r>
              <a:rPr lang="en-US" sz="3600" b="1" dirty="0">
                <a:solidFill>
                  <a:schemeClr val="bg1"/>
                </a:solidFill>
                <a:effectLst/>
                <a:latin typeface="Albertus Extra Bold" panose="020E08020403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Fertility</a:t>
            </a:r>
            <a:r>
              <a:rPr lang="en-US" sz="41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Care</a:t>
            </a:r>
            <a:r>
              <a:rPr lang="en-US" sz="360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TM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effectLst/>
                <a:latin typeface="Albertus Extra Bold" panose="020E08020403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System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&amp; </a:t>
            </a:r>
            <a:r>
              <a:rPr lang="en-US" sz="3600" b="1" kern="1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NaProTECHNOLOGY</a:t>
            </a:r>
            <a:r>
              <a:rPr lang="en-US" sz="3600" kern="10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®</a:t>
            </a:r>
            <a:endParaRPr 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DCA16D9-DA76-7C3C-4C33-4C2C89B3E62A}"/>
              </a:ext>
            </a:extLst>
          </p:cNvPr>
          <p:cNvCxnSpPr>
            <a:cxnSpLocks/>
          </p:cNvCxnSpPr>
          <p:nvPr/>
        </p:nvCxnSpPr>
        <p:spPr>
          <a:xfrm>
            <a:off x="0" y="467166"/>
            <a:ext cx="12192000" cy="0"/>
          </a:xfrm>
          <a:prstGeom prst="line">
            <a:avLst/>
          </a:prstGeom>
          <a:ln w="73025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67284B4-E30F-3B17-1E67-546D689B00B1}"/>
              </a:ext>
            </a:extLst>
          </p:cNvPr>
          <p:cNvCxnSpPr>
            <a:cxnSpLocks/>
          </p:cNvCxnSpPr>
          <p:nvPr/>
        </p:nvCxnSpPr>
        <p:spPr>
          <a:xfrm>
            <a:off x="0" y="6354644"/>
            <a:ext cx="12192000" cy="0"/>
          </a:xfrm>
          <a:prstGeom prst="line">
            <a:avLst/>
          </a:prstGeom>
          <a:ln w="73025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A1F95C6-2D3D-44AC-295C-BC34AD80FD06}"/>
              </a:ext>
            </a:extLst>
          </p:cNvPr>
          <p:cNvSpPr txBox="1"/>
          <p:nvPr/>
        </p:nvSpPr>
        <p:spPr>
          <a:xfrm>
            <a:off x="4185554" y="1046294"/>
            <a:ext cx="80064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Freedom from Refills &amp; </a:t>
            </a:r>
            <a:br>
              <a:rPr lang="en-US" sz="3200" i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3200" i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Unnecessary Medical Interventions with</a:t>
            </a:r>
            <a:endParaRPr lang="en-US" sz="32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37C741-892B-943C-62F9-E8F45365E6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6402034"/>
            <a:ext cx="742950" cy="43618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6F656D9-953F-8BED-FDFE-E76A247FA7E2}"/>
              </a:ext>
            </a:extLst>
          </p:cNvPr>
          <p:cNvGrpSpPr/>
          <p:nvPr/>
        </p:nvGrpSpPr>
        <p:grpSpPr>
          <a:xfrm>
            <a:off x="3211410" y="3913009"/>
            <a:ext cx="5337373" cy="1969698"/>
            <a:chOff x="4080797" y="4021976"/>
            <a:chExt cx="5337373" cy="1969698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884EAFC-540D-03C3-2C58-55A7687E81C8}"/>
                </a:ext>
              </a:extLst>
            </p:cNvPr>
            <p:cNvGrpSpPr/>
            <p:nvPr/>
          </p:nvGrpSpPr>
          <p:grpSpPr>
            <a:xfrm>
              <a:off x="4080797" y="4021976"/>
              <a:ext cx="5337373" cy="1969698"/>
              <a:chOff x="6105923" y="1292673"/>
              <a:chExt cx="5337373" cy="1969698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364D977-62D2-B5C8-E68D-CBEBD377FA57}"/>
                  </a:ext>
                </a:extLst>
              </p:cNvPr>
              <p:cNvSpPr/>
              <p:nvPr/>
            </p:nvSpPr>
            <p:spPr>
              <a:xfrm>
                <a:off x="6210680" y="1396995"/>
                <a:ext cx="5232616" cy="1865376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3918B34-040F-FF0D-4857-933AA6AE6CA6}"/>
                  </a:ext>
                </a:extLst>
              </p:cNvPr>
              <p:cNvSpPr/>
              <p:nvPr/>
            </p:nvSpPr>
            <p:spPr>
              <a:xfrm>
                <a:off x="6105923" y="1292673"/>
                <a:ext cx="5232616" cy="186537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5" name="Picture 4" descr="A close up of a black background&#10;&#10;Description automatically generated">
              <a:extLst>
                <a:ext uri="{FF2B5EF4-FFF2-40B4-BE49-F238E27FC236}">
                  <a16:creationId xmlns:a16="http://schemas.microsoft.com/office/drawing/2014/main" id="{5D91C479-4256-8D58-AA82-345D7CF087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58" t="19940" r="8184" b="14266"/>
            <a:stretch/>
          </p:blipFill>
          <p:spPr>
            <a:xfrm>
              <a:off x="4133175" y="4195125"/>
              <a:ext cx="5127859" cy="16863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2315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E9C028-9E0F-7891-44F7-EF7CFBCA27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7586072-4E12-90AB-6BAC-1AB5F1614FB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C9D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713EA55-3306-AE4D-AB69-9E2E529D717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8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240" t="25310" r="33805" b="677"/>
          <a:stretch/>
        </p:blipFill>
        <p:spPr>
          <a:xfrm>
            <a:off x="371474" y="304799"/>
            <a:ext cx="4314826" cy="60908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244569-742C-B302-9121-3520E254D996}"/>
              </a:ext>
            </a:extLst>
          </p:cNvPr>
          <p:cNvSpPr txBox="1"/>
          <p:nvPr/>
        </p:nvSpPr>
        <p:spPr>
          <a:xfrm>
            <a:off x="923059" y="6412044"/>
            <a:ext cx="11435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Worldwide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Fertility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™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  •  March 22-28, 2026  • 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Fertility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™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Centers of America 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 www.fertilitycare.org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42E4AE-75F2-059E-C188-0EA58839BD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6402034"/>
            <a:ext cx="742950" cy="4361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57DD88-F9FE-7DDC-2902-3EEA26E284D5}"/>
              </a:ext>
            </a:extLst>
          </p:cNvPr>
          <p:cNvSpPr txBox="1"/>
          <p:nvPr/>
        </p:nvSpPr>
        <p:spPr>
          <a:xfrm>
            <a:off x="5016911" y="2760458"/>
            <a:ext cx="61826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Freedom from Refills &amp; </a:t>
            </a:r>
            <a:br>
              <a:rPr lang="en-US" sz="4000" i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4000" i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Unnecessary Medical Interventions with</a:t>
            </a:r>
            <a:endParaRPr lang="en-US" sz="4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3B79EE9-1051-81C1-AB51-0593D6CF6854}"/>
              </a:ext>
            </a:extLst>
          </p:cNvPr>
          <p:cNvCxnSpPr>
            <a:cxnSpLocks/>
          </p:cNvCxnSpPr>
          <p:nvPr/>
        </p:nvCxnSpPr>
        <p:spPr>
          <a:xfrm>
            <a:off x="0" y="6354644"/>
            <a:ext cx="12192000" cy="0"/>
          </a:xfrm>
          <a:prstGeom prst="line">
            <a:avLst/>
          </a:prstGeom>
          <a:ln w="73025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B04369B-82EB-32E1-8372-E763E36A59E1}"/>
              </a:ext>
            </a:extLst>
          </p:cNvPr>
          <p:cNvCxnSpPr>
            <a:cxnSpLocks/>
          </p:cNvCxnSpPr>
          <p:nvPr/>
        </p:nvCxnSpPr>
        <p:spPr>
          <a:xfrm>
            <a:off x="0" y="304800"/>
            <a:ext cx="12192000" cy="0"/>
          </a:xfrm>
          <a:prstGeom prst="line">
            <a:avLst/>
          </a:prstGeom>
          <a:ln w="73025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69D5AA1-5541-42C1-007B-85BD3CBE44E4}"/>
              </a:ext>
            </a:extLst>
          </p:cNvPr>
          <p:cNvSpPr txBox="1"/>
          <p:nvPr/>
        </p:nvSpPr>
        <p:spPr>
          <a:xfrm>
            <a:off x="5016911" y="4711280"/>
            <a:ext cx="6182671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</a:t>
            </a:r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CREIGHTON MODEL </a:t>
            </a:r>
            <a:r>
              <a:rPr lang="en-US" sz="4000" b="1" dirty="0">
                <a:solidFill>
                  <a:schemeClr val="bg1"/>
                </a:solidFill>
                <a:effectLst/>
                <a:latin typeface="Albertus Extra Bold" panose="020E08020403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Fertility</a:t>
            </a:r>
            <a:r>
              <a:rPr lang="en-US" sz="46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Care</a:t>
            </a:r>
            <a:r>
              <a:rPr lang="en-US" sz="460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TM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chemeClr val="bg1"/>
                </a:solidFill>
                <a:effectLst/>
                <a:latin typeface="Albertus Extra Bold" panose="020E08020403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System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70371BB-B21C-B384-F08A-B26CE8B12E11}"/>
              </a:ext>
            </a:extLst>
          </p:cNvPr>
          <p:cNvGrpSpPr/>
          <p:nvPr/>
        </p:nvGrpSpPr>
        <p:grpSpPr>
          <a:xfrm>
            <a:off x="4269021" y="609601"/>
            <a:ext cx="5337373" cy="1969698"/>
            <a:chOff x="4534357" y="4026819"/>
            <a:chExt cx="5337373" cy="1969698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8DF6411-6D64-69CF-7F37-50CD02536BA6}"/>
                </a:ext>
              </a:extLst>
            </p:cNvPr>
            <p:cNvGrpSpPr/>
            <p:nvPr/>
          </p:nvGrpSpPr>
          <p:grpSpPr>
            <a:xfrm>
              <a:off x="4534357" y="4026819"/>
              <a:ext cx="5337373" cy="1969698"/>
              <a:chOff x="6105923" y="1292673"/>
              <a:chExt cx="5337373" cy="1969698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0630BAC-E501-70EA-81FA-C85A859DFD36}"/>
                  </a:ext>
                </a:extLst>
              </p:cNvPr>
              <p:cNvSpPr/>
              <p:nvPr/>
            </p:nvSpPr>
            <p:spPr>
              <a:xfrm>
                <a:off x="6210680" y="1396995"/>
                <a:ext cx="5232616" cy="1865376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ACE1324-15B1-1820-3360-F35156B1534D}"/>
                  </a:ext>
                </a:extLst>
              </p:cNvPr>
              <p:cNvSpPr/>
              <p:nvPr/>
            </p:nvSpPr>
            <p:spPr>
              <a:xfrm>
                <a:off x="6105923" y="1292673"/>
                <a:ext cx="5232616" cy="186537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8" name="Picture 7" descr="A close up of a black background&#10;&#10;Description automatically generated">
              <a:extLst>
                <a:ext uri="{FF2B5EF4-FFF2-40B4-BE49-F238E27FC236}">
                  <a16:creationId xmlns:a16="http://schemas.microsoft.com/office/drawing/2014/main" id="{46177149-EF24-F497-A385-1DDC9B623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58" t="19940" r="8184" b="14266"/>
            <a:stretch/>
          </p:blipFill>
          <p:spPr>
            <a:xfrm>
              <a:off x="4639114" y="4186687"/>
              <a:ext cx="5127859" cy="16863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17570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DF827D-D175-1AE8-9CD2-408DE4C072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CDA0067-14D9-AB00-7FDC-AAB50F30C8A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C9D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>
              <a:lnSpc>
                <a:spcPct val="107000"/>
              </a:lnSpc>
              <a:spcAft>
                <a:spcPts val="800"/>
              </a:spcAft>
            </a:pPr>
            <a:endParaRPr lang="en-US" sz="4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48E8FD3-8F15-8107-B77D-95C917891223}"/>
              </a:ext>
            </a:extLst>
          </p:cNvPr>
          <p:cNvSpPr/>
          <p:nvPr/>
        </p:nvSpPr>
        <p:spPr>
          <a:xfrm>
            <a:off x="-2" y="1650190"/>
            <a:ext cx="12191999" cy="18544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9CC674-E5F7-49DF-A3FF-7DB6A070EB18}"/>
              </a:ext>
            </a:extLst>
          </p:cNvPr>
          <p:cNvSpPr txBox="1"/>
          <p:nvPr/>
        </p:nvSpPr>
        <p:spPr>
          <a:xfrm>
            <a:off x="925830" y="6412045"/>
            <a:ext cx="11435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Worldwide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Fertility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™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  •  March 22-28, 2026  • 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Fertility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™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Centers of America 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www.fertilitycare.org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E58F69-1CD4-1165-D199-941402744676}"/>
              </a:ext>
            </a:extLst>
          </p:cNvPr>
          <p:cNvSpPr txBox="1"/>
          <p:nvPr/>
        </p:nvSpPr>
        <p:spPr>
          <a:xfrm>
            <a:off x="4333085" y="1711259"/>
            <a:ext cx="78589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B57462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</a:t>
            </a:r>
            <a:r>
              <a:rPr lang="en-US" sz="3600" b="1" dirty="0">
                <a:solidFill>
                  <a:srgbClr val="B57462"/>
                </a:solidFill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CREIGHTON MODEL </a:t>
            </a:r>
            <a:r>
              <a:rPr lang="en-US" sz="3600" b="1" dirty="0">
                <a:solidFill>
                  <a:srgbClr val="B57462"/>
                </a:solidFill>
                <a:effectLst/>
                <a:latin typeface="Albertus Extra Bold" panose="020E08020403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Fertility</a:t>
            </a:r>
            <a:r>
              <a:rPr lang="en-US" sz="4100" b="1" i="1" dirty="0">
                <a:solidFill>
                  <a:srgbClr val="B57462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Care</a:t>
            </a:r>
            <a:r>
              <a:rPr lang="en-US" sz="3600" baseline="30000" dirty="0">
                <a:solidFill>
                  <a:srgbClr val="B57462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TM</a:t>
            </a:r>
            <a:r>
              <a:rPr lang="en-US" sz="3600" dirty="0">
                <a:solidFill>
                  <a:srgbClr val="B57462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B57462"/>
                </a:solidFill>
                <a:effectLst/>
                <a:latin typeface="Albertus Extra Bold" panose="020E08020403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System</a:t>
            </a:r>
            <a:r>
              <a:rPr lang="en-US" sz="3600" dirty="0">
                <a:solidFill>
                  <a:srgbClr val="B57462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&amp; </a:t>
            </a:r>
            <a:r>
              <a:rPr lang="en-US" sz="3600" b="1" kern="100" dirty="0">
                <a:solidFill>
                  <a:srgbClr val="B57462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NaProTECHNOLOGY</a:t>
            </a:r>
            <a:r>
              <a:rPr lang="en-US" sz="3600" kern="100" baseline="30000" dirty="0">
                <a:solidFill>
                  <a:srgbClr val="B57462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®</a:t>
            </a:r>
            <a:endParaRPr lang="en-US" sz="3600" dirty="0">
              <a:solidFill>
                <a:srgbClr val="B5746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660872-8080-8023-2F11-46943B94D063}"/>
              </a:ext>
            </a:extLst>
          </p:cNvPr>
          <p:cNvSpPr txBox="1"/>
          <p:nvPr/>
        </p:nvSpPr>
        <p:spPr>
          <a:xfrm>
            <a:off x="4466435" y="3656615"/>
            <a:ext cx="16891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400" b="1" i="1" dirty="0">
                <a:solidFill>
                  <a:schemeClr val="bg1"/>
                </a:solidFill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</a:t>
            </a:r>
            <a:r>
              <a:rPr lang="en-US" sz="5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re</a:t>
            </a:r>
            <a:endParaRPr lang="en-US" sz="5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EAEF1F-BCBB-777F-BBFA-308406EE2420}"/>
              </a:ext>
            </a:extLst>
          </p:cNvPr>
          <p:cNvCxnSpPr>
            <a:cxnSpLocks/>
          </p:cNvCxnSpPr>
          <p:nvPr/>
        </p:nvCxnSpPr>
        <p:spPr>
          <a:xfrm>
            <a:off x="0" y="3490088"/>
            <a:ext cx="12192000" cy="0"/>
          </a:xfrm>
          <a:prstGeom prst="line">
            <a:avLst/>
          </a:prstGeom>
          <a:ln w="73025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23A103E-AFB5-BF8C-B5EB-CD39A9B01314}"/>
              </a:ext>
            </a:extLst>
          </p:cNvPr>
          <p:cNvSpPr txBox="1"/>
          <p:nvPr/>
        </p:nvSpPr>
        <p:spPr>
          <a:xfrm>
            <a:off x="-2" y="503355"/>
            <a:ext cx="121920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i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 Need to Medicate, Implant or Change</a:t>
            </a:r>
            <a:endParaRPr lang="en-US" sz="5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55ACA4-830E-48F3-AF4D-6183584448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6402034"/>
            <a:ext cx="742950" cy="43618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785E73D-55D9-9269-88DF-4994DDAC3CD1}"/>
              </a:ext>
            </a:extLst>
          </p:cNvPr>
          <p:cNvGrpSpPr/>
          <p:nvPr/>
        </p:nvGrpSpPr>
        <p:grpSpPr>
          <a:xfrm>
            <a:off x="6242086" y="4010941"/>
            <a:ext cx="5337373" cy="1969698"/>
            <a:chOff x="6320945" y="4008038"/>
            <a:chExt cx="5337373" cy="1969698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8AFB67A-1102-39FF-BE35-7A43D1218FBF}"/>
                </a:ext>
              </a:extLst>
            </p:cNvPr>
            <p:cNvGrpSpPr/>
            <p:nvPr/>
          </p:nvGrpSpPr>
          <p:grpSpPr>
            <a:xfrm>
              <a:off x="6320945" y="4008038"/>
              <a:ext cx="5337373" cy="1969698"/>
              <a:chOff x="6105923" y="1292673"/>
              <a:chExt cx="5337373" cy="1969698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9F88EED-9341-DC89-4A38-79AD70C13F61}"/>
                  </a:ext>
                </a:extLst>
              </p:cNvPr>
              <p:cNvSpPr/>
              <p:nvPr/>
            </p:nvSpPr>
            <p:spPr>
              <a:xfrm>
                <a:off x="6210680" y="1396995"/>
                <a:ext cx="5232616" cy="1865376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D25DA7AC-3807-9962-8631-FE01B53B1515}"/>
                  </a:ext>
                </a:extLst>
              </p:cNvPr>
              <p:cNvSpPr/>
              <p:nvPr/>
            </p:nvSpPr>
            <p:spPr>
              <a:xfrm>
                <a:off x="6105923" y="1292673"/>
                <a:ext cx="5232616" cy="186537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5" name="Picture 4" descr="A close up of a black background&#10;&#10;Description automatically generated">
              <a:extLst>
                <a:ext uri="{FF2B5EF4-FFF2-40B4-BE49-F238E27FC236}">
                  <a16:creationId xmlns:a16="http://schemas.microsoft.com/office/drawing/2014/main" id="{2FB564E3-6A02-BFE6-1DE7-1D234DB3B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58" t="19940" r="8184" b="14266"/>
            <a:stretch/>
          </p:blipFill>
          <p:spPr>
            <a:xfrm>
              <a:off x="6373323" y="4177020"/>
              <a:ext cx="5127859" cy="1686366"/>
            </a:xfrm>
            <a:prstGeom prst="rect">
              <a:avLst/>
            </a:prstGeom>
          </p:spPr>
        </p:pic>
      </p:grpSp>
      <p:pic>
        <p:nvPicPr>
          <p:cNvPr id="10" name="Picture 9" descr="A person and person hugging&#10;&#10;Description automatically generated">
            <a:extLst>
              <a:ext uri="{FF2B5EF4-FFF2-40B4-BE49-F238E27FC236}">
                <a16:creationId xmlns:a16="http://schemas.microsoft.com/office/drawing/2014/main" id="{E717148D-D0F6-A730-4A41-FEDB9EEFF7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3" r="17689"/>
          <a:stretch/>
        </p:blipFill>
        <p:spPr>
          <a:xfrm>
            <a:off x="295687" y="1641819"/>
            <a:ext cx="4037398" cy="47438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B7BBEF4-8356-25B2-0480-04BC691D1B49}"/>
              </a:ext>
            </a:extLst>
          </p:cNvPr>
          <p:cNvCxnSpPr>
            <a:cxnSpLocks/>
          </p:cNvCxnSpPr>
          <p:nvPr/>
        </p:nvCxnSpPr>
        <p:spPr>
          <a:xfrm>
            <a:off x="0" y="1650190"/>
            <a:ext cx="12192000" cy="0"/>
          </a:xfrm>
          <a:prstGeom prst="line">
            <a:avLst/>
          </a:prstGeom>
          <a:ln w="73025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58D8350-9FFB-2A67-FAF1-64B64D578823}"/>
              </a:ext>
            </a:extLst>
          </p:cNvPr>
          <p:cNvCxnSpPr>
            <a:cxnSpLocks/>
          </p:cNvCxnSpPr>
          <p:nvPr/>
        </p:nvCxnSpPr>
        <p:spPr>
          <a:xfrm>
            <a:off x="0" y="6354644"/>
            <a:ext cx="12192000" cy="0"/>
          </a:xfrm>
          <a:prstGeom prst="line">
            <a:avLst/>
          </a:prstGeom>
          <a:ln w="73025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70620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9864AED-F84B-F5DC-2DD7-B204C64689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C9D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AB5307-4EAD-9BA1-5E6F-7EB08F93E5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723"/>
                    </a14:imgEffect>
                    <a14:imgEffect>
                      <a14:saturation sat="7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83" t="668" r="15154" b="420"/>
          <a:stretch/>
        </p:blipFill>
        <p:spPr>
          <a:xfrm>
            <a:off x="755372" y="345543"/>
            <a:ext cx="5232617" cy="603087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C6C736-3B07-2367-7AD5-152532A4E259}"/>
              </a:ext>
            </a:extLst>
          </p:cNvPr>
          <p:cNvCxnSpPr>
            <a:cxnSpLocks/>
          </p:cNvCxnSpPr>
          <p:nvPr/>
        </p:nvCxnSpPr>
        <p:spPr>
          <a:xfrm>
            <a:off x="0" y="304800"/>
            <a:ext cx="12192000" cy="0"/>
          </a:xfrm>
          <a:prstGeom prst="line">
            <a:avLst/>
          </a:prstGeom>
          <a:ln w="73025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4661303-5654-DED6-1E6F-40227654C033}"/>
              </a:ext>
            </a:extLst>
          </p:cNvPr>
          <p:cNvSpPr txBox="1"/>
          <p:nvPr/>
        </p:nvSpPr>
        <p:spPr>
          <a:xfrm>
            <a:off x="6445314" y="3028310"/>
            <a:ext cx="5746686" cy="2976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Understood </a:t>
            </a:r>
            <a:r>
              <a:rPr lang="en-US" sz="3600" i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with</a:t>
            </a:r>
            <a:br>
              <a:rPr lang="en-US" sz="3600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CREIGHTON MODEL </a:t>
            </a:r>
            <a:r>
              <a:rPr lang="en-US" sz="3600" b="1" dirty="0">
                <a:solidFill>
                  <a:schemeClr val="bg1"/>
                </a:solidFill>
                <a:effectLst/>
                <a:latin typeface="Albertus Extra Bold" panose="020E08020403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Fertility</a:t>
            </a:r>
            <a:r>
              <a:rPr lang="en-US" sz="41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Care</a:t>
            </a:r>
            <a:r>
              <a:rPr lang="en-US" sz="360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TM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effectLst/>
                <a:latin typeface="Albertus Extra Bold" panose="020E08020403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System</a:t>
            </a:r>
          </a:p>
          <a:p>
            <a:pPr marR="0" lvl="0">
              <a:lnSpc>
                <a:spcPct val="107000"/>
              </a:lnSpc>
              <a:spcAft>
                <a:spcPts val="800"/>
              </a:spcAft>
            </a:pPr>
            <a:r>
              <a:rPr lang="en-US" sz="3600" b="1" i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Restored</a:t>
            </a:r>
            <a:r>
              <a:rPr lang="en-US" sz="3600" i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with </a:t>
            </a:r>
            <a:r>
              <a:rPr lang="en-US" sz="3600" b="1" kern="100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NaProTECHNOLOGY</a:t>
            </a:r>
            <a:r>
              <a:rPr lang="en-US" sz="3600" kern="10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®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1E83F0-DFDB-627A-F7EC-774635FEED99}"/>
              </a:ext>
            </a:extLst>
          </p:cNvPr>
          <p:cNvSpPr txBox="1"/>
          <p:nvPr/>
        </p:nvSpPr>
        <p:spPr>
          <a:xfrm>
            <a:off x="923059" y="6412044"/>
            <a:ext cx="11435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Worldwide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Fertility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™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  •  March 22-28, 2026  • 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Fertility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™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Centers of America 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 www.fertilitycare.org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4B2432D-EAA6-B997-15A3-0AB0EACB9B05}"/>
              </a:ext>
            </a:extLst>
          </p:cNvPr>
          <p:cNvCxnSpPr>
            <a:cxnSpLocks/>
          </p:cNvCxnSpPr>
          <p:nvPr/>
        </p:nvCxnSpPr>
        <p:spPr>
          <a:xfrm>
            <a:off x="0" y="6354644"/>
            <a:ext cx="12192000" cy="0"/>
          </a:xfrm>
          <a:prstGeom prst="line">
            <a:avLst/>
          </a:prstGeom>
          <a:ln w="73025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67293C93-9155-C42B-1296-87DE0C5685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6402034"/>
            <a:ext cx="742950" cy="43618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43E5BAE0-5D63-07A6-3DF6-15A49D842408}"/>
              </a:ext>
            </a:extLst>
          </p:cNvPr>
          <p:cNvGrpSpPr/>
          <p:nvPr/>
        </p:nvGrpSpPr>
        <p:grpSpPr>
          <a:xfrm>
            <a:off x="6506226" y="761148"/>
            <a:ext cx="5337373" cy="1969698"/>
            <a:chOff x="6105923" y="1292673"/>
            <a:chExt cx="5337373" cy="196969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DEAB537-C5BC-CE02-45CC-D53F78E210B1}"/>
                </a:ext>
              </a:extLst>
            </p:cNvPr>
            <p:cNvSpPr/>
            <p:nvPr/>
          </p:nvSpPr>
          <p:spPr>
            <a:xfrm>
              <a:off x="6210680" y="1396995"/>
              <a:ext cx="5232616" cy="186537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8A688E5-F109-05DD-B34D-8EC3706D0211}"/>
                </a:ext>
              </a:extLst>
            </p:cNvPr>
            <p:cNvSpPr/>
            <p:nvPr/>
          </p:nvSpPr>
          <p:spPr>
            <a:xfrm>
              <a:off x="6105923" y="1292673"/>
              <a:ext cx="5232616" cy="18653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951CC34D-679C-8608-41DC-C8294CE134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8" t="19940" r="8184" b="14266"/>
          <a:stretch/>
        </p:blipFill>
        <p:spPr>
          <a:xfrm>
            <a:off x="6558604" y="865470"/>
            <a:ext cx="5127859" cy="168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9566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A62139-544A-8028-435D-DDCA4CC4DF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071E43-872E-C5D3-6133-4F296B869EF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C9D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85408B7-ED9B-29C2-1062-10C55C7DF7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2" t="26744" r="18750" b="418"/>
          <a:stretch/>
        </p:blipFill>
        <p:spPr>
          <a:xfrm>
            <a:off x="7198320" y="304800"/>
            <a:ext cx="4026729" cy="6051592"/>
          </a:xfrm>
          <a:prstGeom prst="rect">
            <a:avLst/>
          </a:prstGeom>
          <a:effectLst>
            <a:softEdge rad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BDCA30-708B-6CBC-C994-F9AE3E383893}"/>
              </a:ext>
            </a:extLst>
          </p:cNvPr>
          <p:cNvSpPr txBox="1"/>
          <p:nvPr/>
        </p:nvSpPr>
        <p:spPr>
          <a:xfrm>
            <a:off x="91439" y="709934"/>
            <a:ext cx="6724279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</a:t>
            </a:r>
            <a:r>
              <a:rPr lang="en-US" sz="4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CREIGHTON MODEL </a:t>
            </a:r>
            <a:r>
              <a:rPr lang="en-US" sz="4400" b="1" dirty="0">
                <a:solidFill>
                  <a:schemeClr val="bg1"/>
                </a:solidFill>
                <a:effectLst/>
                <a:latin typeface="Albertus Extra Bold" panose="020E08020403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Fertility</a:t>
            </a:r>
            <a:r>
              <a:rPr lang="en-US" sz="51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Care</a:t>
            </a:r>
            <a:r>
              <a:rPr lang="en-US" sz="440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TM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chemeClr val="bg1"/>
                </a:solidFill>
                <a:effectLst/>
                <a:latin typeface="Albertus Extra Bold" panose="020E08020403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System</a:t>
            </a:r>
            <a:endParaRPr lang="en-US" sz="4400" dirty="0">
              <a:solidFill>
                <a:schemeClr val="bg1"/>
              </a:solidFill>
              <a:latin typeface="Albertus Extra Bold" panose="020E0802040304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1D317AE-E48E-9014-080E-3FEA2F0BE6B5}"/>
              </a:ext>
            </a:extLst>
          </p:cNvPr>
          <p:cNvCxnSpPr>
            <a:cxnSpLocks/>
          </p:cNvCxnSpPr>
          <p:nvPr/>
        </p:nvCxnSpPr>
        <p:spPr>
          <a:xfrm>
            <a:off x="0" y="304800"/>
            <a:ext cx="12192000" cy="0"/>
          </a:xfrm>
          <a:prstGeom prst="line">
            <a:avLst/>
          </a:prstGeom>
          <a:ln w="73025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024818A-99C7-B589-3C44-3C205B2D3558}"/>
              </a:ext>
            </a:extLst>
          </p:cNvPr>
          <p:cNvSpPr txBox="1"/>
          <p:nvPr/>
        </p:nvSpPr>
        <p:spPr>
          <a:xfrm>
            <a:off x="923059" y="6412044"/>
            <a:ext cx="11435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Worldwide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Fertility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™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  •  March 22-28, 2026  • 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Fertility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™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Centers of America 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 www.fertilitycare.org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28E5A8E-3331-6660-1ABC-8B6E52BF5CA0}"/>
              </a:ext>
            </a:extLst>
          </p:cNvPr>
          <p:cNvCxnSpPr>
            <a:cxnSpLocks/>
          </p:cNvCxnSpPr>
          <p:nvPr/>
        </p:nvCxnSpPr>
        <p:spPr>
          <a:xfrm>
            <a:off x="0" y="6354644"/>
            <a:ext cx="12192000" cy="0"/>
          </a:xfrm>
          <a:prstGeom prst="line">
            <a:avLst/>
          </a:prstGeom>
          <a:ln w="73025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A0AD9AF-3BB4-40DB-EFA1-667068B538B7}"/>
              </a:ext>
            </a:extLst>
          </p:cNvPr>
          <p:cNvSpPr txBox="1"/>
          <p:nvPr/>
        </p:nvSpPr>
        <p:spPr>
          <a:xfrm>
            <a:off x="478496" y="2311667"/>
            <a:ext cx="63372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i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Most Powerful Tool For Your Fertility Journey</a:t>
            </a:r>
            <a:r>
              <a:rPr lang="en-US" sz="4000" i="1" dirty="0">
                <a:solidFill>
                  <a:schemeClr val="bg1"/>
                </a:solidFill>
                <a:effectLst/>
              </a:rPr>
              <a:t> </a:t>
            </a:r>
            <a:endParaRPr lang="en-US" sz="4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73339D-52F1-1048-6899-7BF29B9E95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6402034"/>
            <a:ext cx="742950" cy="43618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83567D9-34C5-825A-AD3F-9B9B278B82C7}"/>
              </a:ext>
            </a:extLst>
          </p:cNvPr>
          <p:cNvGrpSpPr/>
          <p:nvPr/>
        </p:nvGrpSpPr>
        <p:grpSpPr>
          <a:xfrm>
            <a:off x="2213661" y="3861883"/>
            <a:ext cx="5337373" cy="1969698"/>
            <a:chOff x="2213661" y="3861883"/>
            <a:chExt cx="5337373" cy="1969698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766A927-8101-6B47-F1B0-705EAC441808}"/>
                </a:ext>
              </a:extLst>
            </p:cNvPr>
            <p:cNvGrpSpPr/>
            <p:nvPr/>
          </p:nvGrpSpPr>
          <p:grpSpPr>
            <a:xfrm>
              <a:off x="2213661" y="3861883"/>
              <a:ext cx="5337373" cy="1969698"/>
              <a:chOff x="6105923" y="1292673"/>
              <a:chExt cx="5337373" cy="1969698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FACDBA5-CFED-CEAC-84E8-8C74BE040F17}"/>
                  </a:ext>
                </a:extLst>
              </p:cNvPr>
              <p:cNvSpPr/>
              <p:nvPr/>
            </p:nvSpPr>
            <p:spPr>
              <a:xfrm>
                <a:off x="6210680" y="1396995"/>
                <a:ext cx="5232616" cy="1865376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1E22AD3-D05C-9F92-438E-1BE2D41D176B}"/>
                  </a:ext>
                </a:extLst>
              </p:cNvPr>
              <p:cNvSpPr/>
              <p:nvPr/>
            </p:nvSpPr>
            <p:spPr>
              <a:xfrm>
                <a:off x="6105923" y="1292673"/>
                <a:ext cx="5232616" cy="186537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" name="Picture 3" descr="A close up of a black background&#10;&#10;Description automatically generated">
              <a:extLst>
                <a:ext uri="{FF2B5EF4-FFF2-40B4-BE49-F238E27FC236}">
                  <a16:creationId xmlns:a16="http://schemas.microsoft.com/office/drawing/2014/main" id="{27DA721F-7E04-5049-B1F0-612FF3136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58" t="19940" r="8184" b="14266"/>
            <a:stretch/>
          </p:blipFill>
          <p:spPr>
            <a:xfrm>
              <a:off x="2318418" y="4002793"/>
              <a:ext cx="5127859" cy="16863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6591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F95BE8-A800-AFBC-97F6-8EF635C51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F57B027-26C0-3321-1BF6-7D85660B2F9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C9D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group of women sitting on a wooden pallet&#10;&#10;Description automatically generated">
            <a:extLst>
              <a:ext uri="{FF2B5EF4-FFF2-40B4-BE49-F238E27FC236}">
                <a16:creationId xmlns:a16="http://schemas.microsoft.com/office/drawing/2014/main" id="{82E1DD1B-45C5-5332-A0E8-31EE05CD43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6" t="22888" r="12450" b="3580"/>
          <a:stretch/>
        </p:blipFill>
        <p:spPr>
          <a:xfrm>
            <a:off x="381000" y="304799"/>
            <a:ext cx="4297404" cy="602329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C74295-3018-6040-E863-4A9A4D5CE24E}"/>
              </a:ext>
            </a:extLst>
          </p:cNvPr>
          <p:cNvCxnSpPr>
            <a:cxnSpLocks/>
          </p:cNvCxnSpPr>
          <p:nvPr/>
        </p:nvCxnSpPr>
        <p:spPr>
          <a:xfrm>
            <a:off x="0" y="6354644"/>
            <a:ext cx="12192000" cy="0"/>
          </a:xfrm>
          <a:prstGeom prst="line">
            <a:avLst/>
          </a:prstGeom>
          <a:ln w="73025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01AC2F5-86E9-5637-2570-F1425C7116BA}"/>
              </a:ext>
            </a:extLst>
          </p:cNvPr>
          <p:cNvCxnSpPr>
            <a:cxnSpLocks/>
          </p:cNvCxnSpPr>
          <p:nvPr/>
        </p:nvCxnSpPr>
        <p:spPr>
          <a:xfrm>
            <a:off x="0" y="304800"/>
            <a:ext cx="12192000" cy="0"/>
          </a:xfrm>
          <a:prstGeom prst="line">
            <a:avLst/>
          </a:prstGeom>
          <a:ln w="73025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F7EAAD4-14E0-0B6A-409D-2BB6C4EB2CC5}"/>
              </a:ext>
            </a:extLst>
          </p:cNvPr>
          <p:cNvSpPr txBox="1"/>
          <p:nvPr/>
        </p:nvSpPr>
        <p:spPr>
          <a:xfrm>
            <a:off x="5253527" y="635007"/>
            <a:ext cx="6938473" cy="2924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</a:t>
            </a:r>
            <a:r>
              <a:rPr lang="en-US" sz="4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CREIGHTON MODEL </a:t>
            </a:r>
            <a:r>
              <a:rPr lang="en-US" sz="4400" dirty="0">
                <a:solidFill>
                  <a:schemeClr val="bg1"/>
                </a:solidFill>
                <a:effectLst/>
                <a:latin typeface="Albertus Extra Bold" panose="020E08020403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Fertility</a:t>
            </a:r>
            <a:r>
              <a:rPr lang="en-US" sz="51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Care</a:t>
            </a:r>
            <a:r>
              <a:rPr lang="en-US" sz="440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TM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chemeClr val="bg1"/>
                </a:solidFill>
                <a:effectLst/>
                <a:latin typeface="Albertus Extra Bold" panose="020E08020403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System</a:t>
            </a:r>
          </a:p>
          <a:p>
            <a:pPr marR="0" lvl="0">
              <a:lnSpc>
                <a:spcPct val="107000"/>
              </a:lnSpc>
              <a:spcBef>
                <a:spcPts val="600"/>
              </a:spcBef>
            </a:pPr>
            <a:r>
              <a:rPr lang="en-US" sz="4000" i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Method You </a:t>
            </a:r>
            <a:br>
              <a:rPr lang="en-US" sz="4000" i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4000" i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Never Outgrow</a:t>
            </a:r>
            <a:r>
              <a:rPr lang="en-US" sz="4000" i="1" dirty="0">
                <a:solidFill>
                  <a:schemeClr val="bg1"/>
                </a:solidFill>
                <a:effectLst/>
              </a:rPr>
              <a:t> </a:t>
            </a:r>
            <a:endParaRPr lang="en-US" sz="4000" i="1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138310-EEA4-70D1-FD0E-C800465CD59C}"/>
              </a:ext>
            </a:extLst>
          </p:cNvPr>
          <p:cNvSpPr txBox="1"/>
          <p:nvPr/>
        </p:nvSpPr>
        <p:spPr>
          <a:xfrm>
            <a:off x="904009" y="6392994"/>
            <a:ext cx="11435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Worldwide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Fertility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™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  •  March 22-28, 2026  • 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Fertility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™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Centers of America 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 www.fertilitycare.org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F32986-BC50-17CC-BC05-5890B34A94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6402034"/>
            <a:ext cx="742950" cy="43618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9E87875-A397-A164-B229-E97CE4A3C34F}"/>
              </a:ext>
            </a:extLst>
          </p:cNvPr>
          <p:cNvGrpSpPr/>
          <p:nvPr/>
        </p:nvGrpSpPr>
        <p:grpSpPr>
          <a:xfrm>
            <a:off x="4410787" y="3871005"/>
            <a:ext cx="5337373" cy="1969698"/>
            <a:chOff x="6105923" y="1292673"/>
            <a:chExt cx="5337373" cy="196969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FFC56B0-C3EE-6B14-B337-4B2631AB80EC}"/>
                </a:ext>
              </a:extLst>
            </p:cNvPr>
            <p:cNvSpPr/>
            <p:nvPr/>
          </p:nvSpPr>
          <p:spPr>
            <a:xfrm>
              <a:off x="6210680" y="1396995"/>
              <a:ext cx="5232616" cy="186537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D62355-D53C-A140-08C7-96B91A281CD3}"/>
                </a:ext>
              </a:extLst>
            </p:cNvPr>
            <p:cNvSpPr/>
            <p:nvPr/>
          </p:nvSpPr>
          <p:spPr>
            <a:xfrm>
              <a:off x="6105923" y="1292673"/>
              <a:ext cx="5232616" cy="18653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69FDE1C-43E5-BF51-1FFB-DDD5A74AE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73540" y="1557941"/>
              <a:ext cx="4697382" cy="14379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40041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533CBA0-6ACC-A1EC-9965-E4C3E35890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C9D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>
              <a:lnSpc>
                <a:spcPct val="107000"/>
              </a:lnSpc>
              <a:spcAft>
                <a:spcPts val="800"/>
              </a:spcAft>
            </a:pPr>
            <a:endParaRPr lang="en-US" sz="4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 descr="A person and person dancing in a living room&#10;&#10;Description automatically generated">
            <a:extLst>
              <a:ext uri="{FF2B5EF4-FFF2-40B4-BE49-F238E27FC236}">
                <a16:creationId xmlns:a16="http://schemas.microsoft.com/office/drawing/2014/main" id="{D1834E0D-CA0C-C8C4-B633-8FA4A15BED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51" t="19754" r="29811" b="170"/>
          <a:stretch/>
        </p:blipFill>
        <p:spPr>
          <a:xfrm>
            <a:off x="7378336" y="323851"/>
            <a:ext cx="4016360" cy="60024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7FDF91-681A-B2A7-4565-E7E799FB8C4F}"/>
              </a:ext>
            </a:extLst>
          </p:cNvPr>
          <p:cNvSpPr txBox="1"/>
          <p:nvPr/>
        </p:nvSpPr>
        <p:spPr>
          <a:xfrm>
            <a:off x="923059" y="6412044"/>
            <a:ext cx="11435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Worldwide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Fertility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™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  •  March 22-28, 2026  • 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Fertility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™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Centers of America 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 www.fertilitycare.org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63452D-06F4-A8AD-C930-6563AAAE4C0E}"/>
              </a:ext>
            </a:extLst>
          </p:cNvPr>
          <p:cNvSpPr txBox="1"/>
          <p:nvPr/>
        </p:nvSpPr>
        <p:spPr>
          <a:xfrm>
            <a:off x="558847" y="4180860"/>
            <a:ext cx="6289258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</a:t>
            </a:r>
            <a:r>
              <a:rPr lang="en-US" sz="36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CREIGHTON MODEL </a:t>
            </a:r>
            <a:r>
              <a:rPr lang="en-US" sz="3600" b="1" dirty="0">
                <a:solidFill>
                  <a:schemeClr val="bg1"/>
                </a:solidFill>
                <a:effectLst/>
                <a:latin typeface="Albertus Extra Bold" panose="020E08020403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Fertility</a:t>
            </a:r>
            <a:r>
              <a:rPr lang="en-US" sz="41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Care</a:t>
            </a:r>
            <a:r>
              <a:rPr lang="en-US" sz="360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TM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effectLst/>
                <a:latin typeface="Albertus Extra Bold" panose="020E08020403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System</a:t>
            </a:r>
          </a:p>
          <a:p>
            <a:pPr algn="r"/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 SPICE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DCA16D9-DA76-7C3C-4C33-4C2C89B3E62A}"/>
              </a:ext>
            </a:extLst>
          </p:cNvPr>
          <p:cNvCxnSpPr>
            <a:cxnSpLocks/>
          </p:cNvCxnSpPr>
          <p:nvPr/>
        </p:nvCxnSpPr>
        <p:spPr>
          <a:xfrm>
            <a:off x="0" y="304800"/>
            <a:ext cx="12192000" cy="0"/>
          </a:xfrm>
          <a:prstGeom prst="line">
            <a:avLst/>
          </a:prstGeom>
          <a:ln w="73025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BA4BBDE-E74E-FACB-1ECA-F0944EAE381D}"/>
              </a:ext>
            </a:extLst>
          </p:cNvPr>
          <p:cNvSpPr txBox="1"/>
          <p:nvPr/>
        </p:nvSpPr>
        <p:spPr>
          <a:xfrm>
            <a:off x="-2" y="586110"/>
            <a:ext cx="68481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 a World Full of Gadgets Keep Your Connection</a:t>
            </a:r>
            <a:endParaRPr lang="en-US" sz="4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87D6AC-79A3-B226-FBF1-6105ABC8BA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6402034"/>
            <a:ext cx="742950" cy="436184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67284B4-E30F-3B17-1E67-546D689B00B1}"/>
              </a:ext>
            </a:extLst>
          </p:cNvPr>
          <p:cNvCxnSpPr>
            <a:cxnSpLocks/>
          </p:cNvCxnSpPr>
          <p:nvPr/>
        </p:nvCxnSpPr>
        <p:spPr>
          <a:xfrm>
            <a:off x="0" y="6326305"/>
            <a:ext cx="12192000" cy="0"/>
          </a:xfrm>
          <a:prstGeom prst="line">
            <a:avLst/>
          </a:prstGeom>
          <a:ln w="73025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9E6AC08D-A689-4F0D-2165-009884A3CDAF}"/>
              </a:ext>
            </a:extLst>
          </p:cNvPr>
          <p:cNvGrpSpPr/>
          <p:nvPr/>
        </p:nvGrpSpPr>
        <p:grpSpPr>
          <a:xfrm>
            <a:off x="2277161" y="2135434"/>
            <a:ext cx="5337373" cy="1969698"/>
            <a:chOff x="2213661" y="3861883"/>
            <a:chExt cx="5337373" cy="196969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087850CD-A6CF-8A6B-E24E-A91F503ACC83}"/>
                </a:ext>
              </a:extLst>
            </p:cNvPr>
            <p:cNvGrpSpPr/>
            <p:nvPr/>
          </p:nvGrpSpPr>
          <p:grpSpPr>
            <a:xfrm>
              <a:off x="2213661" y="3861883"/>
              <a:ext cx="5337373" cy="1969698"/>
              <a:chOff x="6105923" y="1292673"/>
              <a:chExt cx="5337373" cy="1969698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CA2F563-22BA-2888-8EDA-803C03CB01E4}"/>
                  </a:ext>
                </a:extLst>
              </p:cNvPr>
              <p:cNvSpPr/>
              <p:nvPr/>
            </p:nvSpPr>
            <p:spPr>
              <a:xfrm>
                <a:off x="6210680" y="1396995"/>
                <a:ext cx="5232616" cy="1865376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11C6DCA-D05D-A234-F636-7E90F4CCD3AF}"/>
                  </a:ext>
                </a:extLst>
              </p:cNvPr>
              <p:cNvSpPr/>
              <p:nvPr/>
            </p:nvSpPr>
            <p:spPr>
              <a:xfrm>
                <a:off x="6105923" y="1292673"/>
                <a:ext cx="5232616" cy="186537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" name="Picture 9" descr="A close up of a black background&#10;&#10;Description automatically generated">
              <a:extLst>
                <a:ext uri="{FF2B5EF4-FFF2-40B4-BE49-F238E27FC236}">
                  <a16:creationId xmlns:a16="http://schemas.microsoft.com/office/drawing/2014/main" id="{9CC6BD2E-BA84-AFB9-4C7D-3015A9BDA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58" t="19940" r="8184" b="14266"/>
            <a:stretch/>
          </p:blipFill>
          <p:spPr>
            <a:xfrm>
              <a:off x="2318418" y="4002793"/>
              <a:ext cx="5127859" cy="16863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02972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FED3E2-4E50-8A53-DB67-63C175CD299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C9D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6968F6-A47A-8DAA-7ED9-4B617C774DF3}"/>
              </a:ext>
            </a:extLst>
          </p:cNvPr>
          <p:cNvSpPr txBox="1"/>
          <p:nvPr/>
        </p:nvSpPr>
        <p:spPr>
          <a:xfrm>
            <a:off x="923059" y="6412044"/>
            <a:ext cx="11435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Worldwide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Fertility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™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  •  March 22-28, 2026  • 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Fertility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™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Centers of America 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 www.fertilitycare.org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370A55B-C653-B2CB-5F2B-E1E674DEEA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6402034"/>
            <a:ext cx="742950" cy="436184"/>
          </a:xfrm>
          <a:prstGeom prst="rect">
            <a:avLst/>
          </a:prstGeom>
        </p:spPr>
      </p:pic>
      <p:pic>
        <p:nvPicPr>
          <p:cNvPr id="9" name="Picture 8" descr="A person and person holding a baby&#10;&#10;Description automatically generated">
            <a:extLst>
              <a:ext uri="{FF2B5EF4-FFF2-40B4-BE49-F238E27FC236}">
                <a16:creationId xmlns:a16="http://schemas.microsoft.com/office/drawing/2014/main" id="{46DC88B5-A49F-3DF0-72A5-6EAF0C3C8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97" y="292423"/>
            <a:ext cx="4048440" cy="60696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5645D8-AFC2-BECD-884B-AAFC08560B69}"/>
              </a:ext>
            </a:extLst>
          </p:cNvPr>
          <p:cNvSpPr txBox="1"/>
          <p:nvPr/>
        </p:nvSpPr>
        <p:spPr>
          <a:xfrm>
            <a:off x="4713093" y="4816081"/>
            <a:ext cx="7478907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</a:t>
            </a:r>
            <a:r>
              <a:rPr lang="en-US" sz="4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CREIGHTON MODEL </a:t>
            </a:r>
            <a:r>
              <a:rPr lang="en-US" sz="4400" b="1" dirty="0">
                <a:solidFill>
                  <a:schemeClr val="bg1"/>
                </a:solidFill>
                <a:effectLst/>
                <a:latin typeface="Albertus Extra Bold" panose="020E08020403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Fertility</a:t>
            </a:r>
            <a:r>
              <a:rPr lang="en-US" sz="51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Care</a:t>
            </a:r>
            <a:r>
              <a:rPr lang="en-US" sz="440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TM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chemeClr val="bg1"/>
                </a:solidFill>
                <a:effectLst/>
                <a:latin typeface="Albertus Extra Bold" panose="020E08020403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System</a:t>
            </a:r>
            <a:endParaRPr lang="en-US" sz="4400" b="1" dirty="0">
              <a:solidFill>
                <a:schemeClr val="bg1"/>
              </a:solidFill>
              <a:latin typeface="Albertus Extra Bold" panose="020E0802040304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7197D9-3B9F-76DB-A6C0-9178922E957C}"/>
              </a:ext>
            </a:extLst>
          </p:cNvPr>
          <p:cNvSpPr txBox="1"/>
          <p:nvPr/>
        </p:nvSpPr>
        <p:spPr>
          <a:xfrm>
            <a:off x="4713093" y="585229"/>
            <a:ext cx="603794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God’s Perfect Design for your Fertility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5A2C93-9351-1FDF-194A-6F08D8381CD3}"/>
              </a:ext>
            </a:extLst>
          </p:cNvPr>
          <p:cNvSpPr txBox="1"/>
          <p:nvPr/>
        </p:nvSpPr>
        <p:spPr>
          <a:xfrm>
            <a:off x="4713093" y="4269338"/>
            <a:ext cx="75386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Learn More With</a:t>
            </a:r>
            <a:endParaRPr lang="en-US" sz="3200" dirty="0">
              <a:solidFill>
                <a:schemeClr val="bg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0A82246-6CB1-6925-DFC9-1D8A5C29DEE8}"/>
              </a:ext>
            </a:extLst>
          </p:cNvPr>
          <p:cNvGrpSpPr/>
          <p:nvPr/>
        </p:nvGrpSpPr>
        <p:grpSpPr>
          <a:xfrm>
            <a:off x="4215836" y="2212167"/>
            <a:ext cx="5337373" cy="1969698"/>
            <a:chOff x="3427310" y="1968795"/>
            <a:chExt cx="5337373" cy="196969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90D0E9E-E451-E91D-7634-5D5AD20E3589}"/>
                </a:ext>
              </a:extLst>
            </p:cNvPr>
            <p:cNvGrpSpPr/>
            <p:nvPr/>
          </p:nvGrpSpPr>
          <p:grpSpPr>
            <a:xfrm>
              <a:off x="3427310" y="1968795"/>
              <a:ext cx="5337373" cy="1969698"/>
              <a:chOff x="6105923" y="1292673"/>
              <a:chExt cx="5337373" cy="1969698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3BBBCF3-FA27-CC70-E868-4BD5556A5F57}"/>
                  </a:ext>
                </a:extLst>
              </p:cNvPr>
              <p:cNvSpPr/>
              <p:nvPr/>
            </p:nvSpPr>
            <p:spPr>
              <a:xfrm>
                <a:off x="6210680" y="1396995"/>
                <a:ext cx="5232616" cy="1865376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158063E7-8A3D-9F1B-46BD-05DEEE56974B}"/>
                  </a:ext>
                </a:extLst>
              </p:cNvPr>
              <p:cNvSpPr/>
              <p:nvPr/>
            </p:nvSpPr>
            <p:spPr>
              <a:xfrm>
                <a:off x="6105923" y="1292673"/>
                <a:ext cx="5232616" cy="186537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" name="Picture 2" descr="A close up of a black background&#10;&#10;Description automatically generated">
              <a:extLst>
                <a:ext uri="{FF2B5EF4-FFF2-40B4-BE49-F238E27FC236}">
                  <a16:creationId xmlns:a16="http://schemas.microsoft.com/office/drawing/2014/main" id="{9FEAED32-E29C-F72F-A268-15D48B394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58" t="19940" r="8184" b="14266"/>
            <a:stretch/>
          </p:blipFill>
          <p:spPr>
            <a:xfrm>
              <a:off x="3532070" y="2058300"/>
              <a:ext cx="5127859" cy="1686366"/>
            </a:xfrm>
            <a:prstGeom prst="rect">
              <a:avLst/>
            </a:prstGeom>
          </p:spPr>
        </p:pic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8AC7C25-FBC8-E9A9-1BA2-E39FFE441F03}"/>
              </a:ext>
            </a:extLst>
          </p:cNvPr>
          <p:cNvCxnSpPr>
            <a:cxnSpLocks/>
          </p:cNvCxnSpPr>
          <p:nvPr/>
        </p:nvCxnSpPr>
        <p:spPr>
          <a:xfrm>
            <a:off x="0" y="304800"/>
            <a:ext cx="12192000" cy="0"/>
          </a:xfrm>
          <a:prstGeom prst="line">
            <a:avLst/>
          </a:prstGeom>
          <a:ln w="73025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AB49099-C5BB-FC1D-BAC1-8FF543D572F3}"/>
              </a:ext>
            </a:extLst>
          </p:cNvPr>
          <p:cNvCxnSpPr>
            <a:cxnSpLocks/>
          </p:cNvCxnSpPr>
          <p:nvPr/>
        </p:nvCxnSpPr>
        <p:spPr>
          <a:xfrm>
            <a:off x="0" y="6354644"/>
            <a:ext cx="12192000" cy="0"/>
          </a:xfrm>
          <a:prstGeom prst="line">
            <a:avLst/>
          </a:prstGeom>
          <a:ln w="73025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94547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9B8F57A-3324-5CCC-871A-EB6D400297E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C9D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person holding a cup of coffee&#10;&#10;Description automatically generated">
            <a:extLst>
              <a:ext uri="{FF2B5EF4-FFF2-40B4-BE49-F238E27FC236}">
                <a16:creationId xmlns:a16="http://schemas.microsoft.com/office/drawing/2014/main" id="{1A66AE11-E77C-A0C0-2490-454D01568F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88" t="23111" b="7556"/>
          <a:stretch/>
        </p:blipFill>
        <p:spPr>
          <a:xfrm>
            <a:off x="7457193" y="287982"/>
            <a:ext cx="4101509" cy="60844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FFB2404-A356-CB4D-F3AB-C863CE10F591}"/>
              </a:ext>
            </a:extLst>
          </p:cNvPr>
          <p:cNvSpPr txBox="1"/>
          <p:nvPr/>
        </p:nvSpPr>
        <p:spPr>
          <a:xfrm>
            <a:off x="923059" y="6412044"/>
            <a:ext cx="11435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Worldwide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Fertility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™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  •  March 22-28, 2026  • 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Fertility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™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Centers of America 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 www.fertilitycare.org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F92B3A-A43F-B6AA-2111-68B454E392F5}"/>
              </a:ext>
            </a:extLst>
          </p:cNvPr>
          <p:cNvSpPr txBox="1"/>
          <p:nvPr/>
        </p:nvSpPr>
        <p:spPr>
          <a:xfrm>
            <a:off x="203200" y="503355"/>
            <a:ext cx="6725453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</a:t>
            </a:r>
            <a:r>
              <a:rPr lang="en-US" sz="4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CREIGHTON MODEL </a:t>
            </a:r>
            <a:r>
              <a:rPr lang="en-US" sz="4400" b="1" dirty="0">
                <a:solidFill>
                  <a:schemeClr val="bg1"/>
                </a:solidFill>
                <a:effectLst/>
                <a:latin typeface="Albertus Extra Bold" panose="020E08020403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Fertility</a:t>
            </a:r>
            <a:r>
              <a:rPr lang="en-US" sz="51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Care</a:t>
            </a:r>
            <a:r>
              <a:rPr lang="en-US" sz="440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TM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chemeClr val="bg1"/>
                </a:solidFill>
                <a:effectLst/>
                <a:latin typeface="Albertus Extra Bold" panose="020E08020403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System</a:t>
            </a:r>
            <a:endParaRPr lang="en-US" sz="4400" dirty="0">
              <a:solidFill>
                <a:schemeClr val="bg1"/>
              </a:solidFill>
              <a:latin typeface="Albertus Extra Bold" panose="020E0802040304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287552A-93F1-9C11-DA02-70FC73151A52}"/>
              </a:ext>
            </a:extLst>
          </p:cNvPr>
          <p:cNvCxnSpPr>
            <a:cxnSpLocks/>
          </p:cNvCxnSpPr>
          <p:nvPr/>
        </p:nvCxnSpPr>
        <p:spPr>
          <a:xfrm>
            <a:off x="0" y="304800"/>
            <a:ext cx="12192000" cy="0"/>
          </a:xfrm>
          <a:prstGeom prst="line">
            <a:avLst/>
          </a:prstGeom>
          <a:ln w="73025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C615CD9-4AB2-DF7F-756A-A39E446197FA}"/>
              </a:ext>
            </a:extLst>
          </p:cNvPr>
          <p:cNvCxnSpPr>
            <a:cxnSpLocks/>
          </p:cNvCxnSpPr>
          <p:nvPr/>
        </p:nvCxnSpPr>
        <p:spPr>
          <a:xfrm>
            <a:off x="0" y="6354644"/>
            <a:ext cx="12192000" cy="0"/>
          </a:xfrm>
          <a:prstGeom prst="line">
            <a:avLst/>
          </a:prstGeom>
          <a:ln w="73025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9F49300-D5FD-5058-2D95-56F921B32B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6402034"/>
            <a:ext cx="742950" cy="4361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6545707-05A9-535C-9FE9-DB4F49F57DAA}"/>
              </a:ext>
            </a:extLst>
          </p:cNvPr>
          <p:cNvSpPr txBox="1"/>
          <p:nvPr/>
        </p:nvSpPr>
        <p:spPr>
          <a:xfrm>
            <a:off x="909701" y="4318653"/>
            <a:ext cx="6018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i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learn more contact us at:</a:t>
            </a:r>
            <a:r>
              <a:rPr lang="en-US" sz="3600" i="1" dirty="0">
                <a:solidFill>
                  <a:schemeClr val="bg1"/>
                </a:solidFill>
                <a:effectLst/>
              </a:rPr>
              <a:t> </a:t>
            </a:r>
            <a:endParaRPr lang="en-US" sz="3600" i="1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D5581C2-830A-3065-E00A-9F42499CE70B}"/>
              </a:ext>
            </a:extLst>
          </p:cNvPr>
          <p:cNvGrpSpPr/>
          <p:nvPr/>
        </p:nvGrpSpPr>
        <p:grpSpPr>
          <a:xfrm>
            <a:off x="1591279" y="2158824"/>
            <a:ext cx="5337373" cy="1969698"/>
            <a:chOff x="6105923" y="1292673"/>
            <a:chExt cx="5337373" cy="196969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2BD4088-429E-D7F6-7BF3-EDA4D8C9C60E}"/>
                </a:ext>
              </a:extLst>
            </p:cNvPr>
            <p:cNvSpPr/>
            <p:nvPr/>
          </p:nvSpPr>
          <p:spPr>
            <a:xfrm>
              <a:off x="6210680" y="1396995"/>
              <a:ext cx="5232616" cy="186537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2CB7797-1CD6-1222-6033-7EEA3B0ADB8C}"/>
                </a:ext>
              </a:extLst>
            </p:cNvPr>
            <p:cNvSpPr/>
            <p:nvPr/>
          </p:nvSpPr>
          <p:spPr>
            <a:xfrm>
              <a:off x="6105923" y="1292673"/>
              <a:ext cx="5232616" cy="18653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7F368A1A-6D41-91DE-C042-5667B72DCA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8" t="19940" r="8184" b="14266"/>
          <a:stretch/>
        </p:blipFill>
        <p:spPr>
          <a:xfrm>
            <a:off x="1643657" y="2305439"/>
            <a:ext cx="5127859" cy="168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484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9864AED-F84B-F5DC-2DD7-B204C64689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C9D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AB5307-4EAD-9BA1-5E6F-7EB08F93E5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" t="9887" r="10010"/>
          <a:stretch/>
        </p:blipFill>
        <p:spPr>
          <a:xfrm>
            <a:off x="834390" y="266452"/>
            <a:ext cx="4047741" cy="608819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C6C736-3B07-2367-7AD5-152532A4E259}"/>
              </a:ext>
            </a:extLst>
          </p:cNvPr>
          <p:cNvCxnSpPr>
            <a:cxnSpLocks/>
          </p:cNvCxnSpPr>
          <p:nvPr/>
        </p:nvCxnSpPr>
        <p:spPr>
          <a:xfrm>
            <a:off x="0" y="304800"/>
            <a:ext cx="12192000" cy="0"/>
          </a:xfrm>
          <a:prstGeom prst="line">
            <a:avLst/>
          </a:prstGeom>
          <a:ln w="73025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4661303-5654-DED6-1E6F-40227654C033}"/>
              </a:ext>
            </a:extLst>
          </p:cNvPr>
          <p:cNvSpPr txBox="1"/>
          <p:nvPr/>
        </p:nvSpPr>
        <p:spPr>
          <a:xfrm>
            <a:off x="5068744" y="799748"/>
            <a:ext cx="66920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4000" i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most important investment you’ll ever make</a:t>
            </a:r>
            <a:r>
              <a:rPr lang="en-US" sz="4000" i="1" dirty="0">
                <a:solidFill>
                  <a:schemeClr val="bg1"/>
                </a:solidFill>
                <a:effectLst/>
              </a:rPr>
              <a:t> </a:t>
            </a:r>
            <a:endParaRPr lang="en-US" sz="4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93E5C0-ABFE-CAD7-310C-C90C7752EA2B}"/>
              </a:ext>
            </a:extLst>
          </p:cNvPr>
          <p:cNvSpPr txBox="1"/>
          <p:nvPr/>
        </p:nvSpPr>
        <p:spPr>
          <a:xfrm>
            <a:off x="942109" y="6412044"/>
            <a:ext cx="11435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Worldwide</a:t>
            </a:r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Fertility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™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  •  March 22-28, 2026  • 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Fertility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en-US" sz="20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™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Centers of America 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 www.fertilitycare.org</a:t>
            </a:r>
            <a:endParaRPr lang="en-US" sz="20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124F955-CFF2-C245-D105-3BF2CF911BF0}"/>
              </a:ext>
            </a:extLst>
          </p:cNvPr>
          <p:cNvCxnSpPr>
            <a:cxnSpLocks/>
          </p:cNvCxnSpPr>
          <p:nvPr/>
        </p:nvCxnSpPr>
        <p:spPr>
          <a:xfrm>
            <a:off x="0" y="6354644"/>
            <a:ext cx="12192000" cy="0"/>
          </a:xfrm>
          <a:prstGeom prst="line">
            <a:avLst/>
          </a:prstGeom>
          <a:ln w="73025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A90E9C01-B69F-A161-A7D4-9DE876C46B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6402034"/>
            <a:ext cx="742950" cy="43618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ACF07FA-BBD0-418C-9724-73DF0EA22ABE}"/>
              </a:ext>
            </a:extLst>
          </p:cNvPr>
          <p:cNvGrpSpPr/>
          <p:nvPr/>
        </p:nvGrpSpPr>
        <p:grpSpPr>
          <a:xfrm>
            <a:off x="4401527" y="2316174"/>
            <a:ext cx="5337373" cy="1969698"/>
            <a:chOff x="4534357" y="4041048"/>
            <a:chExt cx="5337373" cy="196969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319B1BB-0551-A97E-EE83-6364BE7D26F3}"/>
                </a:ext>
              </a:extLst>
            </p:cNvPr>
            <p:cNvGrpSpPr/>
            <p:nvPr/>
          </p:nvGrpSpPr>
          <p:grpSpPr>
            <a:xfrm>
              <a:off x="4534357" y="4041048"/>
              <a:ext cx="5337373" cy="1969698"/>
              <a:chOff x="6105923" y="1292673"/>
              <a:chExt cx="5337373" cy="1969698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A31C29E-1A6B-08CA-B15B-3E3E8645523F}"/>
                  </a:ext>
                </a:extLst>
              </p:cNvPr>
              <p:cNvSpPr/>
              <p:nvPr/>
            </p:nvSpPr>
            <p:spPr>
              <a:xfrm>
                <a:off x="6210680" y="1396995"/>
                <a:ext cx="5232616" cy="1865376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CBB962FC-B967-6E49-9364-D77DBF2E2C82}"/>
                  </a:ext>
                </a:extLst>
              </p:cNvPr>
              <p:cNvSpPr/>
              <p:nvPr/>
            </p:nvSpPr>
            <p:spPr>
              <a:xfrm>
                <a:off x="6105923" y="1292673"/>
                <a:ext cx="5232616" cy="186537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" name="Picture 3" descr="A close up of a black background&#10;&#10;Description automatically generated">
              <a:extLst>
                <a:ext uri="{FF2B5EF4-FFF2-40B4-BE49-F238E27FC236}">
                  <a16:creationId xmlns:a16="http://schemas.microsoft.com/office/drawing/2014/main" id="{EF5986DE-3E41-B4B7-6E45-1A39F66D90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58" t="19940" r="8184" b="14266"/>
            <a:stretch/>
          </p:blipFill>
          <p:spPr>
            <a:xfrm>
              <a:off x="4592817" y="4183489"/>
              <a:ext cx="5127859" cy="1686366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7C483B9-5C08-615D-FC3E-E739639C6A32}"/>
              </a:ext>
            </a:extLst>
          </p:cNvPr>
          <p:cNvSpPr txBox="1"/>
          <p:nvPr/>
        </p:nvSpPr>
        <p:spPr>
          <a:xfrm>
            <a:off x="5068744" y="4621164"/>
            <a:ext cx="6692083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CREIGHTON MODEL </a:t>
            </a:r>
            <a:r>
              <a:rPr lang="en-US" sz="4000" b="1" dirty="0">
                <a:solidFill>
                  <a:schemeClr val="bg1"/>
                </a:solidFill>
                <a:effectLst/>
                <a:latin typeface="Albertus Extra Bold" panose="020E08020403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Fertility</a:t>
            </a:r>
            <a:r>
              <a:rPr lang="en-US" sz="51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Care</a:t>
            </a:r>
            <a:r>
              <a:rPr lang="en-US" sz="360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TM</a:t>
            </a:r>
            <a:r>
              <a:rPr lang="en-US" sz="4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chemeClr val="bg1"/>
                </a:solidFill>
                <a:effectLst/>
                <a:latin typeface="Albertus Extra Bold" panose="020E0802040304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System</a:t>
            </a:r>
            <a:endParaRPr lang="en-US" sz="4400" b="1" dirty="0">
              <a:solidFill>
                <a:schemeClr val="bg1"/>
              </a:solidFill>
              <a:latin typeface="Albertus Extra Bold" panose="020E08020403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2779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533CBA0-6ACC-A1EC-9965-E4C3E35890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C9D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>
              <a:lnSpc>
                <a:spcPct val="107000"/>
              </a:lnSpc>
              <a:spcAft>
                <a:spcPts val="800"/>
              </a:spcAft>
            </a:pPr>
            <a:endParaRPr lang="en-US" sz="40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276AFB-7BD0-7BF6-A981-E137D31DE601}"/>
              </a:ext>
            </a:extLst>
          </p:cNvPr>
          <p:cNvSpPr/>
          <p:nvPr/>
        </p:nvSpPr>
        <p:spPr>
          <a:xfrm>
            <a:off x="-2" y="3429000"/>
            <a:ext cx="12191999" cy="2927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7FDF91-681A-B2A7-4565-E7E799FB8C4F}"/>
              </a:ext>
            </a:extLst>
          </p:cNvPr>
          <p:cNvSpPr txBox="1"/>
          <p:nvPr/>
        </p:nvSpPr>
        <p:spPr>
          <a:xfrm>
            <a:off x="913534" y="6412044"/>
            <a:ext cx="11435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Worldwide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Fertility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™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  •  March 22-28, 2026  • 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Fertility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™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Centers of America 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 www.fertilitycare.org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63452D-06F4-A8AD-C930-6563AAAE4C0E}"/>
              </a:ext>
            </a:extLst>
          </p:cNvPr>
          <p:cNvSpPr txBox="1"/>
          <p:nvPr/>
        </p:nvSpPr>
        <p:spPr>
          <a:xfrm>
            <a:off x="419930" y="3726044"/>
            <a:ext cx="11352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B5746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Learn More Contact Us At:</a:t>
            </a:r>
            <a:r>
              <a:rPr lang="en-US" sz="4000" dirty="0">
                <a:solidFill>
                  <a:srgbClr val="B57462"/>
                </a:solidFill>
                <a:effectLst/>
              </a:rPr>
              <a:t> </a:t>
            </a:r>
            <a:endParaRPr lang="en-US" sz="4000" kern="100" dirty="0">
              <a:solidFill>
                <a:srgbClr val="B57462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DCA16D9-DA76-7C3C-4C33-4C2C89B3E62A}"/>
              </a:ext>
            </a:extLst>
          </p:cNvPr>
          <p:cNvCxnSpPr>
            <a:cxnSpLocks/>
          </p:cNvCxnSpPr>
          <p:nvPr/>
        </p:nvCxnSpPr>
        <p:spPr>
          <a:xfrm>
            <a:off x="0" y="304800"/>
            <a:ext cx="12192000" cy="0"/>
          </a:xfrm>
          <a:prstGeom prst="line">
            <a:avLst/>
          </a:prstGeom>
          <a:ln w="73025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E82DA9A-9C12-E8D5-7297-084AE4CB3713}"/>
              </a:ext>
            </a:extLst>
          </p:cNvPr>
          <p:cNvCxnSpPr>
            <a:cxnSpLocks/>
          </p:cNvCxnSpPr>
          <p:nvPr/>
        </p:nvCxnSpPr>
        <p:spPr>
          <a:xfrm>
            <a:off x="0" y="3429000"/>
            <a:ext cx="12192000" cy="0"/>
          </a:xfrm>
          <a:prstGeom prst="line">
            <a:avLst/>
          </a:prstGeom>
          <a:ln w="73025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67284B4-E30F-3B17-1E67-546D689B00B1}"/>
              </a:ext>
            </a:extLst>
          </p:cNvPr>
          <p:cNvCxnSpPr>
            <a:cxnSpLocks/>
          </p:cNvCxnSpPr>
          <p:nvPr/>
        </p:nvCxnSpPr>
        <p:spPr>
          <a:xfrm>
            <a:off x="-13318" y="6356392"/>
            <a:ext cx="12192000" cy="0"/>
          </a:xfrm>
          <a:prstGeom prst="line">
            <a:avLst/>
          </a:prstGeom>
          <a:ln w="73025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6D3AFC9E-1E4B-E220-3469-DEE87AD179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6402034"/>
            <a:ext cx="742950" cy="4361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FDABB9-035A-105D-8033-0616A5A42222}"/>
              </a:ext>
            </a:extLst>
          </p:cNvPr>
          <p:cNvSpPr txBox="1"/>
          <p:nvPr/>
        </p:nvSpPr>
        <p:spPr>
          <a:xfrm>
            <a:off x="-50800" y="1066020"/>
            <a:ext cx="63823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</a:t>
            </a:r>
            <a:r>
              <a:rPr lang="en-US" sz="41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CREIGHTON MODEL </a:t>
            </a:r>
            <a:r>
              <a:rPr lang="en-US" sz="4100" b="1" dirty="0">
                <a:solidFill>
                  <a:schemeClr val="bg1"/>
                </a:solidFill>
                <a:effectLst/>
                <a:latin typeface="Albertus Extra Bold" panose="020E08020403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Fertility</a:t>
            </a:r>
            <a:r>
              <a:rPr lang="en-US" sz="47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Care</a:t>
            </a:r>
            <a:r>
              <a:rPr lang="en-US" sz="410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TM</a:t>
            </a:r>
            <a:r>
              <a:rPr lang="en-US" sz="41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100" dirty="0">
                <a:solidFill>
                  <a:schemeClr val="bg1"/>
                </a:solidFill>
                <a:effectLst/>
                <a:latin typeface="Albertus Extra Bold" panose="020E08020403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System</a:t>
            </a:r>
            <a:endParaRPr lang="en-US" sz="4100" dirty="0">
              <a:solidFill>
                <a:schemeClr val="bg1"/>
              </a:solidFill>
              <a:latin typeface="Albertus Extra Bold" panose="020E0802040304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8F0D742-9E0E-7EA5-AFC2-50CD387C3C17}"/>
              </a:ext>
            </a:extLst>
          </p:cNvPr>
          <p:cNvGrpSpPr/>
          <p:nvPr/>
        </p:nvGrpSpPr>
        <p:grpSpPr>
          <a:xfrm>
            <a:off x="6434697" y="906409"/>
            <a:ext cx="5337373" cy="1969698"/>
            <a:chOff x="6105923" y="1292673"/>
            <a:chExt cx="5337373" cy="196969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FCA5B1B-0E6A-94DC-8E6F-C4D80C7596B7}"/>
                </a:ext>
              </a:extLst>
            </p:cNvPr>
            <p:cNvSpPr/>
            <p:nvPr/>
          </p:nvSpPr>
          <p:spPr>
            <a:xfrm>
              <a:off x="6210680" y="1396995"/>
              <a:ext cx="5232616" cy="186537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C43ADD5-2D3F-5361-BC58-065161F60EA5}"/>
                </a:ext>
              </a:extLst>
            </p:cNvPr>
            <p:cNvSpPr/>
            <p:nvPr/>
          </p:nvSpPr>
          <p:spPr>
            <a:xfrm>
              <a:off x="6105923" y="1292673"/>
              <a:ext cx="5232616" cy="18653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4C242B90-0B57-3035-3ACF-EBC2AEA49B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8" t="19940" r="8184" b="14266"/>
          <a:stretch/>
        </p:blipFill>
        <p:spPr>
          <a:xfrm>
            <a:off x="6487075" y="1023717"/>
            <a:ext cx="5127859" cy="168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0655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9864AED-F84B-F5DC-2DD7-B204C64689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C9D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person holding a phone and pointing at a plant&#10;&#10;Description automatically generated">
            <a:extLst>
              <a:ext uri="{FF2B5EF4-FFF2-40B4-BE49-F238E27FC236}">
                <a16:creationId xmlns:a16="http://schemas.microsoft.com/office/drawing/2014/main" id="{E14101B1-7A62-D32D-18B6-CD32610EE7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4" y="270364"/>
            <a:ext cx="4071984" cy="610797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C6C736-3B07-2367-7AD5-152532A4E259}"/>
              </a:ext>
            </a:extLst>
          </p:cNvPr>
          <p:cNvCxnSpPr>
            <a:cxnSpLocks/>
          </p:cNvCxnSpPr>
          <p:nvPr/>
        </p:nvCxnSpPr>
        <p:spPr>
          <a:xfrm>
            <a:off x="0" y="304800"/>
            <a:ext cx="12192000" cy="0"/>
          </a:xfrm>
          <a:prstGeom prst="line">
            <a:avLst/>
          </a:prstGeom>
          <a:ln w="73025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4661303-5654-DED6-1E6F-40227654C033}"/>
              </a:ext>
            </a:extLst>
          </p:cNvPr>
          <p:cNvSpPr txBox="1"/>
          <p:nvPr/>
        </p:nvSpPr>
        <p:spPr>
          <a:xfrm>
            <a:off x="4961829" y="799748"/>
            <a:ext cx="7118680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</a:t>
            </a:r>
            <a:r>
              <a:rPr lang="en-US" sz="4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CREIGHTON MODEL </a:t>
            </a:r>
            <a:r>
              <a:rPr lang="en-US" sz="4400" b="1" dirty="0">
                <a:solidFill>
                  <a:schemeClr val="bg1"/>
                </a:solidFill>
                <a:effectLst/>
                <a:latin typeface="Albertus Extra Bold" panose="020E08020403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Fertility</a:t>
            </a:r>
            <a:r>
              <a:rPr lang="en-US" sz="51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Care</a:t>
            </a:r>
            <a:r>
              <a:rPr lang="en-US" sz="440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TM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chemeClr val="bg1"/>
                </a:solidFill>
                <a:effectLst/>
                <a:latin typeface="Albertus Extra Bold" panose="020E0802040304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System</a:t>
            </a:r>
            <a:endParaRPr lang="en-US" sz="4400" b="1" dirty="0">
              <a:solidFill>
                <a:schemeClr val="bg1"/>
              </a:solidFill>
              <a:latin typeface="Albertus Extra Bold" panose="020E0802040304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en-US" sz="4000" i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most important investment you’ll ever make</a:t>
            </a:r>
            <a:r>
              <a:rPr lang="en-US" sz="4000" i="1" dirty="0">
                <a:solidFill>
                  <a:schemeClr val="bg1"/>
                </a:solidFill>
                <a:effectLst/>
              </a:rPr>
              <a:t> </a:t>
            </a:r>
            <a:endParaRPr lang="en-US" sz="4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93E5C0-ABFE-CAD7-310C-C90C7752EA2B}"/>
              </a:ext>
            </a:extLst>
          </p:cNvPr>
          <p:cNvSpPr txBox="1"/>
          <p:nvPr/>
        </p:nvSpPr>
        <p:spPr>
          <a:xfrm>
            <a:off x="904009" y="6431094"/>
            <a:ext cx="11435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Worldwide</a:t>
            </a:r>
            <a:r>
              <a:rPr lang="en-US" sz="17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Fertility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en-US" sz="17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™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  •  March 22-28, 2026  • 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Fertility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en-US" sz="17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™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Centers of America 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•  www.fertilitycare.org</a:t>
            </a:r>
            <a:endParaRPr lang="en-US" sz="1700" dirty="0">
              <a:solidFill>
                <a:schemeClr val="bg1">
                  <a:lumMod val="95000"/>
                </a:schemeClr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124F955-CFF2-C245-D105-3BF2CF911BF0}"/>
              </a:ext>
            </a:extLst>
          </p:cNvPr>
          <p:cNvCxnSpPr>
            <a:cxnSpLocks/>
          </p:cNvCxnSpPr>
          <p:nvPr/>
        </p:nvCxnSpPr>
        <p:spPr>
          <a:xfrm>
            <a:off x="0" y="6354644"/>
            <a:ext cx="12192000" cy="0"/>
          </a:xfrm>
          <a:prstGeom prst="line">
            <a:avLst/>
          </a:prstGeom>
          <a:ln w="73025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A90E9C01-B69F-A161-A7D4-9DE876C46B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6402034"/>
            <a:ext cx="742950" cy="43618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319B1BB-0551-A97E-EE83-6364BE7D26F3}"/>
              </a:ext>
            </a:extLst>
          </p:cNvPr>
          <p:cNvGrpSpPr/>
          <p:nvPr/>
        </p:nvGrpSpPr>
        <p:grpSpPr>
          <a:xfrm>
            <a:off x="4534357" y="4041048"/>
            <a:ext cx="5337373" cy="1969698"/>
            <a:chOff x="6105923" y="1292673"/>
            <a:chExt cx="5337373" cy="196969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A31C29E-1A6B-08CA-B15B-3E3E8645523F}"/>
                </a:ext>
              </a:extLst>
            </p:cNvPr>
            <p:cNvSpPr/>
            <p:nvPr/>
          </p:nvSpPr>
          <p:spPr>
            <a:xfrm>
              <a:off x="6210680" y="1396995"/>
              <a:ext cx="5232616" cy="186537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BB962FC-B967-6E49-9364-D77DBF2E2C82}"/>
                </a:ext>
              </a:extLst>
            </p:cNvPr>
            <p:cNvSpPr/>
            <p:nvPr/>
          </p:nvSpPr>
          <p:spPr>
            <a:xfrm>
              <a:off x="6105923" y="1292673"/>
              <a:ext cx="5232616" cy="18653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DCD61F19-ED65-C0CA-FE0F-44839DFED6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8" t="19940" r="8184" b="14266"/>
          <a:stretch/>
        </p:blipFill>
        <p:spPr>
          <a:xfrm>
            <a:off x="4639114" y="4202623"/>
            <a:ext cx="5127859" cy="168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1966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9864AED-F84B-F5DC-2DD7-B204C64689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C9D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AB5307-4EAD-9BA1-5E6F-7EB08F93E5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440"/>
                    </a14:imgEffect>
                    <a14:imgEffect>
                      <a14:saturation sat="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60" t="4973" r="31494" b="7835"/>
          <a:stretch/>
        </p:blipFill>
        <p:spPr>
          <a:xfrm>
            <a:off x="755374" y="285019"/>
            <a:ext cx="4047741" cy="6088192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C6C736-3B07-2367-7AD5-152532A4E259}"/>
              </a:ext>
            </a:extLst>
          </p:cNvPr>
          <p:cNvCxnSpPr>
            <a:cxnSpLocks/>
          </p:cNvCxnSpPr>
          <p:nvPr/>
        </p:nvCxnSpPr>
        <p:spPr>
          <a:xfrm>
            <a:off x="0" y="304800"/>
            <a:ext cx="12192000" cy="0"/>
          </a:xfrm>
          <a:prstGeom prst="line">
            <a:avLst/>
          </a:prstGeom>
          <a:ln w="73025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4661303-5654-DED6-1E6F-40227654C033}"/>
              </a:ext>
            </a:extLst>
          </p:cNvPr>
          <p:cNvSpPr txBox="1"/>
          <p:nvPr/>
        </p:nvSpPr>
        <p:spPr>
          <a:xfrm>
            <a:off x="5096435" y="799748"/>
            <a:ext cx="6849603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</a:t>
            </a:r>
            <a:r>
              <a:rPr lang="en-US" sz="4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CREIGHTON MODEL </a:t>
            </a:r>
            <a:r>
              <a:rPr lang="en-US" sz="4400" b="1" dirty="0">
                <a:solidFill>
                  <a:schemeClr val="bg1"/>
                </a:solidFill>
                <a:effectLst/>
                <a:latin typeface="Albertus Extra Bold" panose="020E08020403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Fertility</a:t>
            </a:r>
            <a:r>
              <a:rPr lang="en-US" sz="51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Care</a:t>
            </a:r>
            <a:r>
              <a:rPr lang="en-US" sz="440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TM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chemeClr val="bg1"/>
                </a:solidFill>
                <a:effectLst/>
                <a:latin typeface="Albertus Extra Bold" panose="020E0802040304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System</a:t>
            </a:r>
            <a:endParaRPr lang="en-US" sz="4400" b="1" dirty="0">
              <a:solidFill>
                <a:schemeClr val="bg1"/>
              </a:solidFill>
              <a:latin typeface="Albertus Extra Bold" panose="020E0802040304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en-US" sz="4000" i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most important investment you’ll ever make</a:t>
            </a:r>
            <a:r>
              <a:rPr lang="en-US" sz="4000" i="1" dirty="0">
                <a:solidFill>
                  <a:schemeClr val="bg1"/>
                </a:solidFill>
                <a:effectLst/>
              </a:rPr>
              <a:t> </a:t>
            </a:r>
            <a:endParaRPr lang="en-US" sz="4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93E5C0-ABFE-CAD7-310C-C90C7752EA2B}"/>
              </a:ext>
            </a:extLst>
          </p:cNvPr>
          <p:cNvSpPr txBox="1"/>
          <p:nvPr/>
        </p:nvSpPr>
        <p:spPr>
          <a:xfrm>
            <a:off x="1003741" y="6421569"/>
            <a:ext cx="11435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Worldwide</a:t>
            </a:r>
            <a:r>
              <a:rPr lang="en-US" sz="17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Fertility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en-US" sz="17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™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  •  March 22-28, 2026  • 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Fertility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en-US" sz="17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™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Centers of America 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 www.fertilitycare.org</a:t>
            </a:r>
            <a:endParaRPr lang="en-US" sz="17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124F955-CFF2-C245-D105-3BF2CF911BF0}"/>
              </a:ext>
            </a:extLst>
          </p:cNvPr>
          <p:cNvCxnSpPr>
            <a:cxnSpLocks/>
          </p:cNvCxnSpPr>
          <p:nvPr/>
        </p:nvCxnSpPr>
        <p:spPr>
          <a:xfrm>
            <a:off x="0" y="6354644"/>
            <a:ext cx="12192000" cy="0"/>
          </a:xfrm>
          <a:prstGeom prst="line">
            <a:avLst/>
          </a:prstGeom>
          <a:ln w="73025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A90E9C01-B69F-A161-A7D4-9DE876C46B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6402034"/>
            <a:ext cx="742950" cy="43618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319B1BB-0551-A97E-EE83-6364BE7D26F3}"/>
              </a:ext>
            </a:extLst>
          </p:cNvPr>
          <p:cNvGrpSpPr/>
          <p:nvPr/>
        </p:nvGrpSpPr>
        <p:grpSpPr>
          <a:xfrm>
            <a:off x="4534357" y="4041048"/>
            <a:ext cx="5337373" cy="1969698"/>
            <a:chOff x="6105923" y="1292673"/>
            <a:chExt cx="5337373" cy="196969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A31C29E-1A6B-08CA-B15B-3E3E8645523F}"/>
                </a:ext>
              </a:extLst>
            </p:cNvPr>
            <p:cNvSpPr/>
            <p:nvPr/>
          </p:nvSpPr>
          <p:spPr>
            <a:xfrm>
              <a:off x="6210680" y="1396995"/>
              <a:ext cx="5232616" cy="186537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BB962FC-B967-6E49-9364-D77DBF2E2C82}"/>
                </a:ext>
              </a:extLst>
            </p:cNvPr>
            <p:cNvSpPr/>
            <p:nvPr/>
          </p:nvSpPr>
          <p:spPr>
            <a:xfrm>
              <a:off x="6105923" y="1292673"/>
              <a:ext cx="5232616" cy="18653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23A75B1F-6652-6A72-AC16-92896B636A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8" t="19940" r="8184" b="14266"/>
          <a:stretch/>
        </p:blipFill>
        <p:spPr>
          <a:xfrm>
            <a:off x="4586735" y="4145370"/>
            <a:ext cx="5127859" cy="168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620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196666-67B3-208D-340D-54B47C6B9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8D441E0-706C-55E0-FED4-67D422E5951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C9D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erson and person hugging each other&#10;&#10;Description automatically generated">
            <a:extLst>
              <a:ext uri="{FF2B5EF4-FFF2-40B4-BE49-F238E27FC236}">
                <a16:creationId xmlns:a16="http://schemas.microsoft.com/office/drawing/2014/main" id="{E10E5363-67D2-7859-890C-D8C7499345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" t="12561" r="6768"/>
          <a:stretch/>
        </p:blipFill>
        <p:spPr>
          <a:xfrm>
            <a:off x="462915" y="304800"/>
            <a:ext cx="4232057" cy="6062917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3CC1DE4-062E-F687-E1B2-23174C3655B8}"/>
              </a:ext>
            </a:extLst>
          </p:cNvPr>
          <p:cNvCxnSpPr>
            <a:cxnSpLocks/>
          </p:cNvCxnSpPr>
          <p:nvPr/>
        </p:nvCxnSpPr>
        <p:spPr>
          <a:xfrm>
            <a:off x="0" y="304800"/>
            <a:ext cx="12192000" cy="0"/>
          </a:xfrm>
          <a:prstGeom prst="line">
            <a:avLst/>
          </a:prstGeom>
          <a:ln w="73025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293AF32-8C8E-DFB8-2F32-7509B3F0FFCC}"/>
              </a:ext>
            </a:extLst>
          </p:cNvPr>
          <p:cNvSpPr txBox="1"/>
          <p:nvPr/>
        </p:nvSpPr>
        <p:spPr>
          <a:xfrm>
            <a:off x="4815996" y="678725"/>
            <a:ext cx="7251066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</a:t>
            </a:r>
            <a:r>
              <a:rPr lang="en-US" sz="4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CREIGHTON MODEL </a:t>
            </a:r>
            <a:r>
              <a:rPr lang="en-US" sz="4400" b="1" dirty="0">
                <a:solidFill>
                  <a:schemeClr val="bg1"/>
                </a:solidFill>
                <a:effectLst/>
                <a:latin typeface="Albertus Extra Bold" panose="020E08020403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Fertility</a:t>
            </a:r>
            <a:r>
              <a:rPr lang="en-US" sz="51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Care</a:t>
            </a:r>
            <a:r>
              <a:rPr lang="en-US" sz="480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TM</a:t>
            </a:r>
            <a:r>
              <a:rPr lang="en-US" sz="4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chemeClr val="bg1"/>
                </a:solidFill>
                <a:effectLst/>
                <a:latin typeface="Albertus Extra Bold" panose="020E08020403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System</a:t>
            </a:r>
            <a:endParaRPr lang="en-US" sz="4000" dirty="0">
              <a:solidFill>
                <a:schemeClr val="bg1"/>
              </a:solidFill>
              <a:effectLst/>
              <a:latin typeface="Albertus Extra Bold" panose="020E0802040304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</a:pPr>
            <a:r>
              <a:rPr lang="en-US" sz="4000" i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most important investment you’ll ever make</a:t>
            </a:r>
            <a:r>
              <a:rPr lang="en-US" sz="4000" i="1" dirty="0">
                <a:solidFill>
                  <a:schemeClr val="bg1"/>
                </a:solidFill>
                <a:effectLst/>
              </a:rPr>
              <a:t> </a:t>
            </a:r>
            <a:endParaRPr lang="en-US" sz="4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B097E2A-A45A-A8E6-2DF6-49087E6EA9B4}"/>
              </a:ext>
            </a:extLst>
          </p:cNvPr>
          <p:cNvSpPr txBox="1"/>
          <p:nvPr/>
        </p:nvSpPr>
        <p:spPr>
          <a:xfrm>
            <a:off x="923059" y="6421569"/>
            <a:ext cx="11435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Worldwide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Fertility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™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  •  March 22-28, 2026  • 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Fertility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™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Centers of America 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 www.fertilitycare.org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F9527AA-6E2D-9986-D4DC-30974D5E5748}"/>
              </a:ext>
            </a:extLst>
          </p:cNvPr>
          <p:cNvCxnSpPr>
            <a:cxnSpLocks/>
          </p:cNvCxnSpPr>
          <p:nvPr/>
        </p:nvCxnSpPr>
        <p:spPr>
          <a:xfrm>
            <a:off x="0" y="6354644"/>
            <a:ext cx="12192000" cy="0"/>
          </a:xfrm>
          <a:prstGeom prst="line">
            <a:avLst/>
          </a:prstGeom>
          <a:ln w="73025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FFF12A33-7139-CA52-4107-AC2BB1BD42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6402034"/>
            <a:ext cx="742950" cy="43618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E6806CD-75DE-8C93-E850-7EAF9AF173AD}"/>
              </a:ext>
            </a:extLst>
          </p:cNvPr>
          <p:cNvGrpSpPr/>
          <p:nvPr/>
        </p:nvGrpSpPr>
        <p:grpSpPr>
          <a:xfrm>
            <a:off x="4269021" y="3944697"/>
            <a:ext cx="5337373" cy="1969698"/>
            <a:chOff x="4534357" y="4041048"/>
            <a:chExt cx="5337373" cy="196969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9C715EE-7B38-652A-EE14-6E29000624C9}"/>
                </a:ext>
              </a:extLst>
            </p:cNvPr>
            <p:cNvGrpSpPr/>
            <p:nvPr/>
          </p:nvGrpSpPr>
          <p:grpSpPr>
            <a:xfrm>
              <a:off x="4534357" y="4041048"/>
              <a:ext cx="5337373" cy="1969698"/>
              <a:chOff x="6105923" y="1292673"/>
              <a:chExt cx="5337373" cy="1969698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794856A0-0FEB-2C81-54B6-5843AC12474B}"/>
                  </a:ext>
                </a:extLst>
              </p:cNvPr>
              <p:cNvSpPr/>
              <p:nvPr/>
            </p:nvSpPr>
            <p:spPr>
              <a:xfrm>
                <a:off x="6210680" y="1396995"/>
                <a:ext cx="5232616" cy="1865376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1C3F76D-E7E8-078D-189C-E5C2E458056B}"/>
                  </a:ext>
                </a:extLst>
              </p:cNvPr>
              <p:cNvSpPr/>
              <p:nvPr/>
            </p:nvSpPr>
            <p:spPr>
              <a:xfrm>
                <a:off x="6105923" y="1292673"/>
                <a:ext cx="5232616" cy="186537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" name="Picture 3" descr="A close up of a black background&#10;&#10;Description automatically generated">
              <a:extLst>
                <a:ext uri="{FF2B5EF4-FFF2-40B4-BE49-F238E27FC236}">
                  <a16:creationId xmlns:a16="http://schemas.microsoft.com/office/drawing/2014/main" id="{971F7296-8126-5932-17C6-E85879B0D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58" t="19940" r="8184" b="14266"/>
            <a:stretch/>
          </p:blipFill>
          <p:spPr>
            <a:xfrm>
              <a:off x="4586735" y="4145370"/>
              <a:ext cx="5127859" cy="16863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995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FED3E2-4E50-8A53-DB67-63C175CD299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C9D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erson carrying a person on his back&#10;&#10;Description automatically generated">
            <a:extLst>
              <a:ext uri="{FF2B5EF4-FFF2-40B4-BE49-F238E27FC236}">
                <a16:creationId xmlns:a16="http://schemas.microsoft.com/office/drawing/2014/main" id="{216F1C5C-C3BA-89D0-21A6-5B9C013998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7" r="30074"/>
          <a:stretch/>
        </p:blipFill>
        <p:spPr>
          <a:xfrm>
            <a:off x="8280400" y="270692"/>
            <a:ext cx="3327935" cy="61070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6968F6-A47A-8DAA-7ED9-4B617C774DF3}"/>
              </a:ext>
            </a:extLst>
          </p:cNvPr>
          <p:cNvSpPr txBox="1"/>
          <p:nvPr/>
        </p:nvSpPr>
        <p:spPr>
          <a:xfrm>
            <a:off x="923059" y="6421569"/>
            <a:ext cx="11435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Worldwide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Fertility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™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  •  March 22-28, 2026  • 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Fertility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™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Centers of America 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 www.fertilitycare.org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5645D8-AFC2-BECD-884B-AAFC08560B69}"/>
              </a:ext>
            </a:extLst>
          </p:cNvPr>
          <p:cNvSpPr txBox="1"/>
          <p:nvPr/>
        </p:nvSpPr>
        <p:spPr>
          <a:xfrm>
            <a:off x="91440" y="5505109"/>
            <a:ext cx="82995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</a:t>
            </a:r>
            <a:r>
              <a:rPr lang="en-US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CREIGHTON MODEL </a:t>
            </a:r>
            <a:r>
              <a:rPr lang="en-US" sz="2800" b="1" dirty="0">
                <a:solidFill>
                  <a:schemeClr val="bg1"/>
                </a:solidFill>
                <a:effectLst/>
                <a:latin typeface="Albertus Extra Bold" panose="020E08020403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Fertility</a:t>
            </a:r>
            <a:r>
              <a:rPr lang="en-US" sz="32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Care</a:t>
            </a:r>
            <a:r>
              <a:rPr lang="en-US" sz="280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TM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chemeClr val="bg1"/>
                </a:solidFill>
                <a:effectLst/>
                <a:latin typeface="Albertus Extra Bold" panose="020E08020403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System </a:t>
            </a:r>
            <a:endParaRPr lang="en-US" sz="2800" dirty="0">
              <a:solidFill>
                <a:schemeClr val="bg1"/>
              </a:solidFill>
              <a:latin typeface="Albertus Extra Bold" panose="020E0802040304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8AC7C25-FBC8-E9A9-1BA2-E39FFE441F03}"/>
              </a:ext>
            </a:extLst>
          </p:cNvPr>
          <p:cNvCxnSpPr>
            <a:cxnSpLocks/>
          </p:cNvCxnSpPr>
          <p:nvPr/>
        </p:nvCxnSpPr>
        <p:spPr>
          <a:xfrm>
            <a:off x="0" y="304800"/>
            <a:ext cx="12192000" cy="0"/>
          </a:xfrm>
          <a:prstGeom prst="line">
            <a:avLst/>
          </a:prstGeom>
          <a:ln w="73025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AB49099-C5BB-FC1D-BAC1-8FF543D572F3}"/>
              </a:ext>
            </a:extLst>
          </p:cNvPr>
          <p:cNvCxnSpPr>
            <a:cxnSpLocks/>
          </p:cNvCxnSpPr>
          <p:nvPr/>
        </p:nvCxnSpPr>
        <p:spPr>
          <a:xfrm>
            <a:off x="0" y="6354644"/>
            <a:ext cx="12192000" cy="0"/>
          </a:xfrm>
          <a:prstGeom prst="line">
            <a:avLst/>
          </a:prstGeom>
          <a:ln w="73025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15A2C93-9351-1FDF-194A-6F08D8381CD3}"/>
              </a:ext>
            </a:extLst>
          </p:cNvPr>
          <p:cNvSpPr txBox="1"/>
          <p:nvPr/>
        </p:nvSpPr>
        <p:spPr>
          <a:xfrm>
            <a:off x="349041" y="566324"/>
            <a:ext cx="7684262" cy="1661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400" i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When You Want to</a:t>
            </a:r>
            <a:br>
              <a:rPr lang="en-US" sz="3400" i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3400" i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Take Care of Your Fertility, </a:t>
            </a:r>
            <a:br>
              <a:rPr lang="en-US" sz="3400" i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3400" i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You Have Everything You Need:</a:t>
            </a:r>
            <a:endParaRPr lang="en-US" sz="3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370A55B-C653-B2CB-5F2B-E1E674DEEA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6402034"/>
            <a:ext cx="742950" cy="43618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D159F22-8DB3-14A2-7EE7-6B9ED568F8ED}"/>
              </a:ext>
            </a:extLst>
          </p:cNvPr>
          <p:cNvGrpSpPr/>
          <p:nvPr/>
        </p:nvGrpSpPr>
        <p:grpSpPr>
          <a:xfrm>
            <a:off x="4039874" y="2351711"/>
            <a:ext cx="4753755" cy="1754320"/>
            <a:chOff x="3198655" y="2500116"/>
            <a:chExt cx="5337373" cy="196969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BF360AA-13D4-DC65-E696-4E9F12C61CB6}"/>
                </a:ext>
              </a:extLst>
            </p:cNvPr>
            <p:cNvGrpSpPr/>
            <p:nvPr/>
          </p:nvGrpSpPr>
          <p:grpSpPr>
            <a:xfrm>
              <a:off x="3198655" y="2500116"/>
              <a:ext cx="5337373" cy="1969698"/>
              <a:chOff x="6105923" y="1292673"/>
              <a:chExt cx="5337373" cy="1969698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039A1B4-B0BC-058C-AC43-42630DB6BB2A}"/>
                  </a:ext>
                </a:extLst>
              </p:cNvPr>
              <p:cNvSpPr/>
              <p:nvPr/>
            </p:nvSpPr>
            <p:spPr>
              <a:xfrm>
                <a:off x="6210680" y="1396995"/>
                <a:ext cx="5232616" cy="1865376"/>
              </a:xfrm>
              <a:prstGeom prst="rect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976EA26-B5DB-EBA1-FAC8-672D54357D3D}"/>
                  </a:ext>
                </a:extLst>
              </p:cNvPr>
              <p:cNvSpPr/>
              <p:nvPr/>
            </p:nvSpPr>
            <p:spPr>
              <a:xfrm>
                <a:off x="6105923" y="1292673"/>
                <a:ext cx="5232616" cy="186537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" name="Picture 2" descr="A close up of a black background&#10;&#10;Description automatically generated">
              <a:extLst>
                <a:ext uri="{FF2B5EF4-FFF2-40B4-BE49-F238E27FC236}">
                  <a16:creationId xmlns:a16="http://schemas.microsoft.com/office/drawing/2014/main" id="{1F80D581-13F4-6990-96E2-3DDE7230F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58" t="19940" r="8184" b="14266"/>
            <a:stretch/>
          </p:blipFill>
          <p:spPr>
            <a:xfrm>
              <a:off x="3303412" y="2629178"/>
              <a:ext cx="5127859" cy="1686366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936ADD9-C87B-D791-049D-C46C3BEB3727}"/>
              </a:ext>
            </a:extLst>
          </p:cNvPr>
          <p:cNvSpPr txBox="1"/>
          <p:nvPr/>
        </p:nvSpPr>
        <p:spPr>
          <a:xfrm>
            <a:off x="3058858" y="4178410"/>
            <a:ext cx="4974445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400" i="1" kern="100" dirty="0">
                <a:solidFill>
                  <a:schemeClr val="bg1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Learn to Hear What Your Body is Telling You with</a:t>
            </a:r>
          </a:p>
        </p:txBody>
      </p:sp>
    </p:spTree>
    <p:extLst>
      <p:ext uri="{BB962C8B-B14F-4D97-AF65-F5344CB8AC3E}">
        <p14:creationId xmlns:p14="http://schemas.microsoft.com/office/powerpoint/2010/main" val="3459981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A60184-1032-FAF3-FB04-ED7E68553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B287FA5-5742-7E76-8F58-01DDFC7A9D77}"/>
              </a:ext>
            </a:extLst>
          </p:cNvPr>
          <p:cNvSpPr/>
          <p:nvPr/>
        </p:nvSpPr>
        <p:spPr>
          <a:xfrm>
            <a:off x="-91440" y="-87017"/>
            <a:ext cx="12192000" cy="6858000"/>
          </a:xfrm>
          <a:prstGeom prst="rect">
            <a:avLst/>
          </a:prstGeom>
          <a:solidFill>
            <a:srgbClr val="BC9D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AR</a:t>
            </a:r>
          </a:p>
        </p:txBody>
      </p:sp>
      <p:pic>
        <p:nvPicPr>
          <p:cNvPr id="5" name="Picture 4" descr="A person standing on a dock with her arms out&#10;&#10;Description automatically generated">
            <a:extLst>
              <a:ext uri="{FF2B5EF4-FFF2-40B4-BE49-F238E27FC236}">
                <a16:creationId xmlns:a16="http://schemas.microsoft.com/office/drawing/2014/main" id="{3AC091E7-0DBE-035C-8697-3657C5AC34D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9943"/>
                    </a14:imgEffect>
                    <a14:imgEffect>
                      <a14:saturation sat="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82" r="48087"/>
          <a:stretch/>
        </p:blipFill>
        <p:spPr>
          <a:xfrm flipH="1">
            <a:off x="8078540" y="270693"/>
            <a:ext cx="3529795" cy="61223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79AD22-76DD-3393-B1E6-BA7BD1DADFFE}"/>
              </a:ext>
            </a:extLst>
          </p:cNvPr>
          <p:cNvSpPr txBox="1"/>
          <p:nvPr/>
        </p:nvSpPr>
        <p:spPr>
          <a:xfrm>
            <a:off x="923059" y="6421569"/>
            <a:ext cx="11435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Worldwide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Fertility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™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  •  March 22-28, 2026  • 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Fertility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™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Centers of America 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 www.fertilitycare.org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387622-60B2-F76E-9E4C-1081535531B4}"/>
              </a:ext>
            </a:extLst>
          </p:cNvPr>
          <p:cNvSpPr txBox="1"/>
          <p:nvPr/>
        </p:nvSpPr>
        <p:spPr>
          <a:xfrm>
            <a:off x="900141" y="632959"/>
            <a:ext cx="6875561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</a:t>
            </a:r>
            <a:r>
              <a:rPr lang="en-US" sz="4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CREIGHTON MODEL </a:t>
            </a:r>
            <a:r>
              <a:rPr lang="en-US" sz="4400" b="1" dirty="0">
                <a:solidFill>
                  <a:schemeClr val="bg1"/>
                </a:solidFill>
                <a:effectLst/>
                <a:latin typeface="Albertus Extra Bold" panose="020E08020403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Fertility</a:t>
            </a:r>
            <a:r>
              <a:rPr lang="en-US" sz="51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Care</a:t>
            </a:r>
            <a:r>
              <a:rPr lang="en-US" sz="440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TM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chemeClr val="bg1"/>
                </a:solidFill>
                <a:effectLst/>
                <a:latin typeface="Albertus Extra Bold" panose="020E08020403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System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&amp;</a:t>
            </a:r>
            <a:endParaRPr lang="en-US" sz="4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AD3EF89-7500-3FCC-AF43-96A95C64231F}"/>
              </a:ext>
            </a:extLst>
          </p:cNvPr>
          <p:cNvCxnSpPr>
            <a:cxnSpLocks/>
          </p:cNvCxnSpPr>
          <p:nvPr/>
        </p:nvCxnSpPr>
        <p:spPr>
          <a:xfrm>
            <a:off x="0" y="304800"/>
            <a:ext cx="12192000" cy="0"/>
          </a:xfrm>
          <a:prstGeom prst="line">
            <a:avLst/>
          </a:prstGeom>
          <a:ln w="73025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03B79DB-DBA6-1D4F-56D1-4A5E112F3030}"/>
              </a:ext>
            </a:extLst>
          </p:cNvPr>
          <p:cNvCxnSpPr>
            <a:cxnSpLocks/>
          </p:cNvCxnSpPr>
          <p:nvPr/>
        </p:nvCxnSpPr>
        <p:spPr>
          <a:xfrm>
            <a:off x="0" y="6354644"/>
            <a:ext cx="12192000" cy="0"/>
          </a:xfrm>
          <a:prstGeom prst="line">
            <a:avLst/>
          </a:prstGeom>
          <a:ln w="73025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C19A14D3-E3E9-5134-86AC-072F18D068E1}"/>
              </a:ext>
            </a:extLst>
          </p:cNvPr>
          <p:cNvSpPr txBox="1"/>
          <p:nvPr/>
        </p:nvSpPr>
        <p:spPr>
          <a:xfrm>
            <a:off x="91440" y="4727756"/>
            <a:ext cx="76842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600" i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Celebrate the Goodness &amp; Beauty of a Woman’s Fertility in any Vocation</a:t>
            </a:r>
            <a:r>
              <a:rPr lang="en-US" sz="3600" i="1" dirty="0">
                <a:solidFill>
                  <a:schemeClr val="bg1"/>
                </a:solidFill>
                <a:effectLst/>
              </a:rPr>
              <a:t> </a:t>
            </a:r>
            <a:endParaRPr lang="en-US" sz="3600" i="1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68EB9D9-E429-C5A3-945D-BA3A74E7C8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6402034"/>
            <a:ext cx="742950" cy="43618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C6D5AF5-BBA0-DCAF-6669-64C1CD83621C}"/>
              </a:ext>
            </a:extLst>
          </p:cNvPr>
          <p:cNvGrpSpPr/>
          <p:nvPr/>
        </p:nvGrpSpPr>
        <p:grpSpPr>
          <a:xfrm>
            <a:off x="3198655" y="2500116"/>
            <a:ext cx="5337373" cy="1969698"/>
            <a:chOff x="6105923" y="1292673"/>
            <a:chExt cx="5337373" cy="1969698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67C39E97-E1C6-0DAB-8365-43E359CD2FA8}"/>
                </a:ext>
              </a:extLst>
            </p:cNvPr>
            <p:cNvSpPr/>
            <p:nvPr/>
          </p:nvSpPr>
          <p:spPr>
            <a:xfrm>
              <a:off x="6210680" y="1396995"/>
              <a:ext cx="5232616" cy="186537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576CAA0-36D2-A51F-5C2A-58026F5CD517}"/>
                </a:ext>
              </a:extLst>
            </p:cNvPr>
            <p:cNvSpPr/>
            <p:nvPr/>
          </p:nvSpPr>
          <p:spPr>
            <a:xfrm>
              <a:off x="6105923" y="1292673"/>
              <a:ext cx="5232616" cy="18653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0975B9B6-D995-E655-C3F2-A3E27C40FF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8" t="19940" r="8184" b="14266"/>
          <a:stretch/>
        </p:blipFill>
        <p:spPr>
          <a:xfrm>
            <a:off x="3303412" y="2629178"/>
            <a:ext cx="5127859" cy="168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695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9864AED-F84B-F5DC-2DD7-B204C64689A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C9D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DB9470-1C12-A4B4-65F2-C2F6FA1C33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" r="57"/>
          <a:stretch/>
        </p:blipFill>
        <p:spPr>
          <a:xfrm>
            <a:off x="756163" y="304800"/>
            <a:ext cx="4047739" cy="607160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D154BF3-676A-E2B4-59A6-347155D45E29}"/>
              </a:ext>
            </a:extLst>
          </p:cNvPr>
          <p:cNvCxnSpPr>
            <a:cxnSpLocks/>
          </p:cNvCxnSpPr>
          <p:nvPr/>
        </p:nvCxnSpPr>
        <p:spPr>
          <a:xfrm>
            <a:off x="0" y="6376409"/>
            <a:ext cx="12192000" cy="0"/>
          </a:xfrm>
          <a:prstGeom prst="line">
            <a:avLst/>
          </a:prstGeom>
          <a:ln w="73025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7C6C736-3B07-2367-7AD5-152532A4E259}"/>
              </a:ext>
            </a:extLst>
          </p:cNvPr>
          <p:cNvCxnSpPr>
            <a:cxnSpLocks/>
          </p:cNvCxnSpPr>
          <p:nvPr/>
        </p:nvCxnSpPr>
        <p:spPr>
          <a:xfrm>
            <a:off x="0" y="304800"/>
            <a:ext cx="12192000" cy="0"/>
          </a:xfrm>
          <a:prstGeom prst="line">
            <a:avLst/>
          </a:prstGeom>
          <a:ln w="73025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4661303-5654-DED6-1E6F-40227654C033}"/>
              </a:ext>
            </a:extLst>
          </p:cNvPr>
          <p:cNvSpPr txBox="1"/>
          <p:nvPr/>
        </p:nvSpPr>
        <p:spPr>
          <a:xfrm>
            <a:off x="5253955" y="799748"/>
            <a:ext cx="6727374" cy="3002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</a:t>
            </a:r>
            <a:r>
              <a:rPr lang="en-US" sz="4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CREIGHTON MODEL </a:t>
            </a:r>
            <a:r>
              <a:rPr lang="en-US" sz="4400" b="1" dirty="0">
                <a:solidFill>
                  <a:schemeClr val="bg1"/>
                </a:solidFill>
                <a:effectLst/>
                <a:latin typeface="Albertus Extra Bold" panose="020E08020403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Fertility</a:t>
            </a:r>
            <a:r>
              <a:rPr lang="en-US" sz="51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Care</a:t>
            </a:r>
            <a:r>
              <a:rPr lang="en-US" sz="440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TM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chemeClr val="bg1"/>
                </a:solidFill>
                <a:effectLst/>
                <a:latin typeface="Albertus Extra Bold" panose="020E08020403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System</a:t>
            </a:r>
          </a:p>
          <a:p>
            <a:pPr marR="0" lvl="0">
              <a:lnSpc>
                <a:spcPct val="107000"/>
              </a:lnSpc>
              <a:spcBef>
                <a:spcPts val="1200"/>
              </a:spcBef>
            </a:pPr>
            <a:r>
              <a:rPr lang="en-US" sz="4000" i="1" kern="1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 Third Party Directing Your Intimacy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77DF53-5C91-FA04-DAAD-65902548B8D5}"/>
              </a:ext>
            </a:extLst>
          </p:cNvPr>
          <p:cNvSpPr txBox="1"/>
          <p:nvPr/>
        </p:nvSpPr>
        <p:spPr>
          <a:xfrm>
            <a:off x="923059" y="6412044"/>
            <a:ext cx="11435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Worldwide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Fertility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™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  •  March 22-28, 2026  • 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Fertility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™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Centers of America 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 www.fertilitycare.org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695132-CB66-B5F9-33B6-1A7882335F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6402034"/>
            <a:ext cx="742950" cy="43618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2707FDFD-CF88-D525-1909-6BEC53F85F67}"/>
              </a:ext>
            </a:extLst>
          </p:cNvPr>
          <p:cNvGrpSpPr/>
          <p:nvPr/>
        </p:nvGrpSpPr>
        <p:grpSpPr>
          <a:xfrm>
            <a:off x="4534357" y="4026819"/>
            <a:ext cx="5337373" cy="1969698"/>
            <a:chOff x="6105923" y="1292673"/>
            <a:chExt cx="5337373" cy="196969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1794A2F-C5D3-0DFE-DE9B-DA44242D7F48}"/>
                </a:ext>
              </a:extLst>
            </p:cNvPr>
            <p:cNvSpPr/>
            <p:nvPr/>
          </p:nvSpPr>
          <p:spPr>
            <a:xfrm>
              <a:off x="6210680" y="1396995"/>
              <a:ext cx="5232616" cy="186537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2C4AB74-6CDB-E588-4E6E-6C82CB07CBF9}"/>
                </a:ext>
              </a:extLst>
            </p:cNvPr>
            <p:cNvSpPr/>
            <p:nvPr/>
          </p:nvSpPr>
          <p:spPr>
            <a:xfrm>
              <a:off x="6105923" y="1292673"/>
              <a:ext cx="5232616" cy="18653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AA6CF5A5-721D-3339-B35F-D8DEB01DA3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8" t="19940" r="8184" b="14266"/>
          <a:stretch/>
        </p:blipFill>
        <p:spPr>
          <a:xfrm>
            <a:off x="4639114" y="4205829"/>
            <a:ext cx="5127859" cy="168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0207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92415E-F120-A4BE-BC58-129911BCD2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C9D9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erson sitting on the floor holding a cup&#10;&#10;Description automatically generated">
            <a:extLst>
              <a:ext uri="{FF2B5EF4-FFF2-40B4-BE49-F238E27FC236}">
                <a16:creationId xmlns:a16="http://schemas.microsoft.com/office/drawing/2014/main" id="{736F8BED-B6C9-6BD3-D43B-78DD31826E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450" y="318660"/>
            <a:ext cx="4051300" cy="60700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C4FB21-F18B-E306-5303-DD1E14E7DE5A}"/>
              </a:ext>
            </a:extLst>
          </p:cNvPr>
          <p:cNvSpPr txBox="1"/>
          <p:nvPr/>
        </p:nvSpPr>
        <p:spPr>
          <a:xfrm>
            <a:off x="91440" y="532134"/>
            <a:ext cx="6724278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</a:t>
            </a:r>
            <a:r>
              <a:rPr lang="en-US" sz="4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CREIGHTON MODEL </a:t>
            </a:r>
            <a:r>
              <a:rPr lang="en-US" sz="4400" b="1" dirty="0">
                <a:solidFill>
                  <a:schemeClr val="bg1"/>
                </a:solidFill>
                <a:effectLst/>
                <a:latin typeface="Albertus Extra Bold" panose="020E08020403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Fertility</a:t>
            </a:r>
            <a:r>
              <a:rPr lang="en-US" sz="51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Care</a:t>
            </a:r>
            <a:r>
              <a:rPr lang="en-US" sz="4400" baseline="30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TM</a:t>
            </a:r>
            <a:r>
              <a:rPr lang="en-US" sz="44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>
                <a:solidFill>
                  <a:schemeClr val="bg1"/>
                </a:solidFill>
                <a:effectLst/>
                <a:latin typeface="Albertus Extra Bold" panose="020E0802040304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System</a:t>
            </a:r>
            <a:endParaRPr lang="en-US" sz="4400" dirty="0">
              <a:solidFill>
                <a:schemeClr val="bg1"/>
              </a:solidFill>
              <a:latin typeface="Albertus Extra Bold" panose="020E0802040304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4F93689-9CD9-1A65-93A6-A18F1C900C95}"/>
              </a:ext>
            </a:extLst>
          </p:cNvPr>
          <p:cNvCxnSpPr>
            <a:cxnSpLocks/>
          </p:cNvCxnSpPr>
          <p:nvPr/>
        </p:nvCxnSpPr>
        <p:spPr>
          <a:xfrm>
            <a:off x="0" y="304800"/>
            <a:ext cx="12192000" cy="0"/>
          </a:xfrm>
          <a:prstGeom prst="line">
            <a:avLst/>
          </a:prstGeom>
          <a:ln w="73025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E9A24E0-6D67-0E6F-798F-C87ED52D0271}"/>
              </a:ext>
            </a:extLst>
          </p:cNvPr>
          <p:cNvSpPr txBox="1"/>
          <p:nvPr/>
        </p:nvSpPr>
        <p:spPr>
          <a:xfrm>
            <a:off x="923059" y="6412044"/>
            <a:ext cx="11435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Worldwide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Fertility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™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Week  •  March 22-28, 2026  • 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Fertility</a:t>
            </a:r>
            <a:r>
              <a:rPr lang="en-US" b="1" i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™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lbertus Extra Bold" panose="020E0802040304020204" pitchFamily="34" charset="0"/>
                <a:cs typeface="Calibri" panose="020F0502020204030204" pitchFamily="34" charset="0"/>
              </a:rPr>
              <a:t>Centers of America  </a:t>
            </a:r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 www.fertilitycare.org</a:t>
            </a:r>
            <a:endParaRPr lang="en-US" sz="16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41318B8-844E-E9B5-B347-61C6F7DF7769}"/>
              </a:ext>
            </a:extLst>
          </p:cNvPr>
          <p:cNvCxnSpPr>
            <a:cxnSpLocks/>
          </p:cNvCxnSpPr>
          <p:nvPr/>
        </p:nvCxnSpPr>
        <p:spPr>
          <a:xfrm>
            <a:off x="0" y="6354644"/>
            <a:ext cx="12192000" cy="0"/>
          </a:xfrm>
          <a:prstGeom prst="line">
            <a:avLst/>
          </a:prstGeom>
          <a:ln w="73025" cmpd="thickThin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550D9041-2711-09F1-319B-DC1E01BAE3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6402034"/>
            <a:ext cx="742950" cy="436184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B8BFF472-102D-D303-5E63-AB6AE850C9BB}"/>
              </a:ext>
            </a:extLst>
          </p:cNvPr>
          <p:cNvGrpSpPr/>
          <p:nvPr/>
        </p:nvGrpSpPr>
        <p:grpSpPr>
          <a:xfrm>
            <a:off x="2213661" y="3861883"/>
            <a:ext cx="5337373" cy="1969698"/>
            <a:chOff x="6105923" y="1292673"/>
            <a:chExt cx="5337373" cy="196969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B87BFA1-5A49-1A0A-0360-5995E7EA9775}"/>
                </a:ext>
              </a:extLst>
            </p:cNvPr>
            <p:cNvSpPr/>
            <p:nvPr/>
          </p:nvSpPr>
          <p:spPr>
            <a:xfrm>
              <a:off x="6210680" y="1396995"/>
              <a:ext cx="5232616" cy="1865376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A10C024-F832-C797-164A-1C789A8B1F41}"/>
                </a:ext>
              </a:extLst>
            </p:cNvPr>
            <p:cNvSpPr/>
            <p:nvPr/>
          </p:nvSpPr>
          <p:spPr>
            <a:xfrm>
              <a:off x="6105923" y="1292673"/>
              <a:ext cx="5232616" cy="18653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647D0191-C7FF-C074-FA4D-D2374E661D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8" t="19940" r="8184" b="14266"/>
          <a:stretch/>
        </p:blipFill>
        <p:spPr>
          <a:xfrm>
            <a:off x="2318418" y="4002793"/>
            <a:ext cx="5127859" cy="16863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731D47-89D1-3947-1117-70152FAE2011}"/>
              </a:ext>
            </a:extLst>
          </p:cNvPr>
          <p:cNvSpPr txBox="1"/>
          <p:nvPr/>
        </p:nvSpPr>
        <p:spPr>
          <a:xfrm>
            <a:off x="462915" y="2246586"/>
            <a:ext cx="63372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i="1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most accurate System in the world &amp; it starts with</a:t>
            </a:r>
            <a:r>
              <a:rPr lang="en-US" sz="4000" i="1" dirty="0">
                <a:solidFill>
                  <a:schemeClr val="bg1"/>
                </a:solidFill>
                <a:effectLst/>
              </a:rPr>
              <a:t> </a:t>
            </a:r>
            <a:endParaRPr lang="en-US" sz="4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3741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6268</TotalTime>
  <Words>710</Words>
  <Application>Microsoft Office PowerPoint</Application>
  <PresentationFormat>Widescreen</PresentationFormat>
  <Paragraphs>64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Aptos</vt:lpstr>
      <vt:lpstr>Calibri Light</vt:lpstr>
      <vt:lpstr>Albertus Extra Bold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Kathy Hirkala</dc:creator>
  <cp:lastModifiedBy>Gerianne Jensen</cp:lastModifiedBy>
  <cp:revision>104</cp:revision>
  <cp:lastPrinted>2023-03-18T04:25:27Z</cp:lastPrinted>
  <dcterms:created xsi:type="dcterms:W3CDTF">2023-01-11T04:44:06Z</dcterms:created>
  <dcterms:modified xsi:type="dcterms:W3CDTF">2025-06-20T20:59:28Z</dcterms:modified>
</cp:coreProperties>
</file>